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95" r:id="rId3"/>
    <p:sldId id="257" r:id="rId4"/>
    <p:sldId id="258" r:id="rId5"/>
    <p:sldId id="259" r:id="rId6"/>
    <p:sldId id="260" r:id="rId7"/>
    <p:sldId id="261" r:id="rId8"/>
    <p:sldId id="296" r:id="rId9"/>
    <p:sldId id="297" r:id="rId10"/>
    <p:sldId id="262" r:id="rId11"/>
    <p:sldId id="264" r:id="rId12"/>
    <p:sldId id="265" r:id="rId13"/>
    <p:sldId id="266" r:id="rId14"/>
    <p:sldId id="270" r:id="rId15"/>
    <p:sldId id="272" r:id="rId16"/>
    <p:sldId id="274" r:id="rId17"/>
    <p:sldId id="273" r:id="rId18"/>
    <p:sldId id="275" r:id="rId19"/>
    <p:sldId id="276" r:id="rId20"/>
    <p:sldId id="294" r:id="rId21"/>
    <p:sldId id="278" r:id="rId22"/>
    <p:sldId id="279" r:id="rId23"/>
    <p:sldId id="280" r:id="rId24"/>
    <p:sldId id="281" r:id="rId25"/>
    <p:sldId id="282" r:id="rId26"/>
    <p:sldId id="284" r:id="rId27"/>
    <p:sldId id="299" r:id="rId28"/>
    <p:sldId id="298" r:id="rId29"/>
    <p:sldId id="285" r:id="rId30"/>
    <p:sldId id="283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30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33651"/>
          </a:xfrm>
        </p:spPr>
        <p:txBody>
          <a:bodyPr>
            <a:normAutofit/>
          </a:bodyPr>
          <a:lstStyle/>
          <a:p>
            <a:r>
              <a:rPr lang="en-US" dirty="0" smtClean="0"/>
              <a:t>PHAEOCHROMOCYTOMA ANAESTHETIC  ISSUES AND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DR.N.SATHYAN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pPr algn="just"/>
            <a:r>
              <a:rPr lang="en-US" dirty="0" smtClean="0"/>
              <a:t>M = F ; 0.01% of HT ; 3</a:t>
            </a:r>
            <a:r>
              <a:rPr lang="en-US" baseline="30000" dirty="0" smtClean="0"/>
              <a:t>rd</a:t>
            </a:r>
            <a:r>
              <a:rPr lang="en-US" dirty="0" smtClean="0"/>
              <a:t> -5</a:t>
            </a:r>
            <a:r>
              <a:rPr lang="en-US" baseline="30000" dirty="0" smtClean="0"/>
              <a:t>th</a:t>
            </a:r>
            <a:r>
              <a:rPr lang="en-US" dirty="0" smtClean="0"/>
              <a:t> decade</a:t>
            </a:r>
          </a:p>
          <a:p>
            <a:pPr algn="just"/>
            <a:r>
              <a:rPr lang="en-US" dirty="0" smtClean="0"/>
              <a:t>Suspect : severe HTN, HTN crisis, refractory HTN, </a:t>
            </a:r>
          </a:p>
          <a:p>
            <a:pPr algn="just"/>
            <a:r>
              <a:rPr lang="en-US" dirty="0" smtClean="0"/>
              <a:t>young age HTN, incidental imaging</a:t>
            </a:r>
          </a:p>
          <a:p>
            <a:pPr algn="just"/>
            <a:r>
              <a:rPr lang="en-US" dirty="0" smtClean="0"/>
              <a:t>Symptoms :  pain (headache) , perspiration, palpitation</a:t>
            </a:r>
          </a:p>
          <a:p>
            <a:pPr algn="just"/>
            <a:r>
              <a:rPr lang="en-US" dirty="0" smtClean="0"/>
              <a:t>Signs : Hypertension (pressures) , pallor</a:t>
            </a:r>
          </a:p>
          <a:p>
            <a:pPr algn="just"/>
            <a:r>
              <a:rPr lang="en-US" dirty="0" smtClean="0"/>
              <a:t>Paroxysms or episodic</a:t>
            </a:r>
          </a:p>
          <a:p>
            <a:pPr lvl="1" algn="just">
              <a:buNone/>
            </a:pPr>
            <a:r>
              <a:rPr lang="en-US" dirty="0" smtClean="0"/>
              <a:t>	10-60 min; daily – monthly ; spontaneous / precipitated  (procedures, drugs, movements)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CVS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Sinus tachycardia (</a:t>
            </a:r>
            <a:r>
              <a:rPr lang="en-US" dirty="0" err="1" smtClean="0"/>
              <a:t>epi</a:t>
            </a:r>
            <a:r>
              <a:rPr lang="en-US" dirty="0" smtClean="0"/>
              <a:t>), </a:t>
            </a:r>
            <a:r>
              <a:rPr lang="en-US" dirty="0" err="1" smtClean="0"/>
              <a:t>bradycardia</a:t>
            </a:r>
            <a:r>
              <a:rPr lang="en-US" dirty="0" smtClean="0"/>
              <a:t> (nor),SVT, Vent </a:t>
            </a:r>
            <a:r>
              <a:rPr lang="en-US" dirty="0" err="1" smtClean="0"/>
              <a:t>ectopics</a:t>
            </a:r>
            <a:r>
              <a:rPr lang="en-US" dirty="0" smtClean="0"/>
              <a:t>, VF</a:t>
            </a:r>
          </a:p>
          <a:p>
            <a:pPr algn="just"/>
            <a:r>
              <a:rPr lang="en-US" dirty="0" smtClean="0"/>
              <a:t>Systolic HTN, diastolic hypotension (</a:t>
            </a:r>
            <a:r>
              <a:rPr lang="en-US" dirty="0" err="1" smtClean="0"/>
              <a:t>epi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Angina / MI / coronary vasospasm (catecholamine induced increased oxygen consumption)</a:t>
            </a:r>
          </a:p>
          <a:p>
            <a:pPr algn="just"/>
            <a:r>
              <a:rPr lang="en-US" dirty="0" smtClean="0"/>
              <a:t>Hypertrophic </a:t>
            </a:r>
            <a:r>
              <a:rPr lang="en-US" dirty="0" err="1" smtClean="0"/>
              <a:t>cardiomyopathy</a:t>
            </a:r>
            <a:r>
              <a:rPr lang="en-US" dirty="0" smtClean="0"/>
              <a:t> – diastolic dysfunction (nor)</a:t>
            </a:r>
          </a:p>
          <a:p>
            <a:pPr algn="just"/>
            <a:r>
              <a:rPr lang="en-US" dirty="0" smtClean="0"/>
              <a:t>Dilated </a:t>
            </a:r>
            <a:r>
              <a:rPr lang="en-US" dirty="0" err="1" smtClean="0"/>
              <a:t>cardiomyopathy</a:t>
            </a:r>
            <a:r>
              <a:rPr lang="en-US" dirty="0" smtClean="0"/>
              <a:t> – systolic dysfunction (</a:t>
            </a:r>
            <a:r>
              <a:rPr lang="en-US" dirty="0" err="1" smtClean="0"/>
              <a:t>epi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Concentric / asymmetrical hypertrophy</a:t>
            </a:r>
          </a:p>
          <a:p>
            <a:pPr algn="just"/>
            <a:r>
              <a:rPr lang="en-US" dirty="0" err="1" smtClean="0"/>
              <a:t>Myocarditis</a:t>
            </a:r>
            <a:r>
              <a:rPr lang="en-US" dirty="0" smtClean="0"/>
              <a:t> – CCF</a:t>
            </a:r>
          </a:p>
          <a:p>
            <a:pPr algn="just"/>
            <a:r>
              <a:rPr lang="en-US" dirty="0" err="1" smtClean="0"/>
              <a:t>Polycythemia</a:t>
            </a:r>
            <a:r>
              <a:rPr lang="en-US" dirty="0" smtClean="0"/>
              <a:t> and orthostatic hypotension ( </a:t>
            </a:r>
            <a:r>
              <a:rPr lang="en-US" dirty="0" err="1" smtClean="0"/>
              <a:t>ecf</a:t>
            </a:r>
            <a:r>
              <a:rPr lang="en-US" dirty="0" smtClean="0"/>
              <a:t> contraction, loss of postural reflexes, release of </a:t>
            </a:r>
            <a:r>
              <a:rPr lang="en-US" dirty="0" err="1" smtClean="0"/>
              <a:t>adrenomedullin</a:t>
            </a:r>
            <a:r>
              <a:rPr lang="en-US" dirty="0" smtClean="0"/>
              <a:t> )</a:t>
            </a:r>
          </a:p>
          <a:p>
            <a:pPr algn="just"/>
            <a:r>
              <a:rPr lang="en-US" dirty="0" smtClean="0"/>
              <a:t> Sinus node dysfunction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CNS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Panic attacks, apprehension, sense of impending doom</a:t>
            </a:r>
          </a:p>
          <a:p>
            <a:pPr algn="just"/>
            <a:r>
              <a:rPr lang="en-US" dirty="0" smtClean="0"/>
              <a:t>Hypertensive encephalopathy (altered mental status, focal signs, seizures)</a:t>
            </a:r>
          </a:p>
          <a:p>
            <a:pPr algn="just"/>
            <a:r>
              <a:rPr lang="en-US" dirty="0" smtClean="0"/>
              <a:t>Stroke , </a:t>
            </a:r>
            <a:r>
              <a:rPr lang="en-US" dirty="0" err="1" smtClean="0"/>
              <a:t>intracerebral</a:t>
            </a:r>
            <a:r>
              <a:rPr lang="en-US" dirty="0" smtClean="0"/>
              <a:t> bleed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Metabolic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Nausea &amp; </a:t>
            </a:r>
            <a:r>
              <a:rPr lang="en-US" dirty="0" err="1" smtClean="0"/>
              <a:t>vomitting</a:t>
            </a:r>
            <a:r>
              <a:rPr lang="en-US" dirty="0" smtClean="0"/>
              <a:t> – dopamine induced GI vasodilatation</a:t>
            </a:r>
          </a:p>
          <a:p>
            <a:pPr algn="just"/>
            <a:r>
              <a:rPr lang="en-US" dirty="0" smtClean="0"/>
              <a:t>Glucose intolerance – </a:t>
            </a:r>
            <a:r>
              <a:rPr lang="en-US" dirty="0" err="1" smtClean="0"/>
              <a:t>dec</a:t>
            </a:r>
            <a:r>
              <a:rPr lang="en-US" dirty="0" smtClean="0"/>
              <a:t> insulin, </a:t>
            </a:r>
            <a:r>
              <a:rPr lang="en-US" dirty="0" err="1" smtClean="0"/>
              <a:t>glycogenolysis</a:t>
            </a:r>
            <a:r>
              <a:rPr lang="en-US" dirty="0" smtClean="0"/>
              <a:t> (nor), </a:t>
            </a:r>
          </a:p>
          <a:p>
            <a:pPr algn="just"/>
            <a:r>
              <a:rPr lang="en-US" dirty="0" err="1" smtClean="0"/>
              <a:t>Hypercalcemia</a:t>
            </a:r>
            <a:r>
              <a:rPr lang="en-US" dirty="0" smtClean="0"/>
              <a:t> – Men 2 HPT</a:t>
            </a:r>
          </a:p>
          <a:p>
            <a:pPr algn="just"/>
            <a:r>
              <a:rPr lang="en-US" dirty="0" err="1" smtClean="0"/>
              <a:t>Polyuria</a:t>
            </a:r>
            <a:endParaRPr lang="en-US" dirty="0" smtClean="0"/>
          </a:p>
          <a:p>
            <a:pPr algn="just"/>
            <a:r>
              <a:rPr lang="en-US" dirty="0" err="1" smtClean="0"/>
              <a:t>Lipolysis</a:t>
            </a:r>
            <a:r>
              <a:rPr lang="en-US" dirty="0" smtClean="0"/>
              <a:t> - Weight loss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1676400"/>
            <a:ext cx="4192588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24 hrs Ur. Catecholamine</a:t>
            </a:r>
          </a:p>
          <a:p>
            <a:r>
              <a:rPr lang="en-US" dirty="0" smtClean="0"/>
              <a:t>24 hrs Ur. Tot </a:t>
            </a:r>
            <a:r>
              <a:rPr lang="en-US" dirty="0" err="1" smtClean="0"/>
              <a:t>metanephrines</a:t>
            </a:r>
            <a:endParaRPr lang="en-US" dirty="0" smtClean="0"/>
          </a:p>
          <a:p>
            <a:r>
              <a:rPr lang="en-US" dirty="0" smtClean="0"/>
              <a:t>24 hrs Ur. </a:t>
            </a:r>
            <a:r>
              <a:rPr lang="en-US" dirty="0" err="1" smtClean="0"/>
              <a:t>catechol</a:t>
            </a:r>
            <a:r>
              <a:rPr lang="en-US" dirty="0" smtClean="0"/>
              <a:t> + </a:t>
            </a:r>
            <a:r>
              <a:rPr lang="en-US" dirty="0" err="1" smtClean="0"/>
              <a:t>metanep</a:t>
            </a:r>
            <a:endParaRPr lang="en-US" dirty="0" smtClean="0"/>
          </a:p>
          <a:p>
            <a:r>
              <a:rPr lang="en-US" dirty="0" smtClean="0"/>
              <a:t>24 hrs Ur. VMA</a:t>
            </a:r>
          </a:p>
          <a:p>
            <a:pPr>
              <a:buNone/>
            </a:pPr>
            <a:r>
              <a:rPr lang="en-US" dirty="0" smtClean="0"/>
              <a:t>  HPLC ; Positive &gt; 2-3 fold </a:t>
            </a:r>
            <a:r>
              <a:rPr lang="en-US" dirty="0" err="1" smtClean="0"/>
              <a:t>elev</a:t>
            </a:r>
            <a:endParaRPr lang="en-US" dirty="0" smtClean="0"/>
          </a:p>
          <a:p>
            <a:r>
              <a:rPr lang="en-US" dirty="0" smtClean="0"/>
              <a:t>Plasma free Catecholamine (&gt;2000 pg/ml)</a:t>
            </a:r>
          </a:p>
          <a:p>
            <a:r>
              <a:rPr lang="en-US" dirty="0" smtClean="0"/>
              <a:t>Plasma free </a:t>
            </a:r>
            <a:r>
              <a:rPr lang="en-US" dirty="0" err="1" smtClean="0"/>
              <a:t>Metanephrine</a:t>
            </a:r>
            <a:endParaRPr lang="en-US" dirty="0" smtClean="0"/>
          </a:p>
          <a:p>
            <a:r>
              <a:rPr lang="en-US" dirty="0" smtClean="0"/>
              <a:t>False Positive : drugs (</a:t>
            </a:r>
            <a:r>
              <a:rPr lang="en-US" dirty="0" err="1" smtClean="0"/>
              <a:t>tca,maoi,levodopa,methyldopa,labetalol,clonidine,illicit</a:t>
            </a:r>
            <a:r>
              <a:rPr lang="en-US" dirty="0" smtClean="0"/>
              <a:t> </a:t>
            </a:r>
            <a:r>
              <a:rPr lang="en-US" dirty="0" err="1" smtClean="0"/>
              <a:t>drugs,ethanol,diuretics,sympathomimetics</a:t>
            </a:r>
            <a:r>
              <a:rPr lang="en-US" dirty="0" smtClean="0"/>
              <a:t>); physical stress (</a:t>
            </a:r>
            <a:r>
              <a:rPr lang="en-US" dirty="0" err="1" smtClean="0"/>
              <a:t>hypoglycemia,stroke</a:t>
            </a:r>
            <a:r>
              <a:rPr lang="en-US" dirty="0" smtClean="0"/>
              <a:t>), smoking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752600"/>
            <a:ext cx="42672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Adrenal  (90%) &amp; extra adrenal sites (organ of </a:t>
            </a:r>
            <a:r>
              <a:rPr lang="en-US" dirty="0" err="1" smtClean="0"/>
              <a:t>zuckerkandl</a:t>
            </a:r>
            <a:r>
              <a:rPr lang="en-US" dirty="0" smtClean="0"/>
              <a:t>, bladder, myocardium, </a:t>
            </a:r>
            <a:r>
              <a:rPr lang="en-US" dirty="0" err="1" smtClean="0"/>
              <a:t>mediastinum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CT Abdomen – adrenal </a:t>
            </a:r>
            <a:r>
              <a:rPr lang="en-US" dirty="0" err="1" smtClean="0"/>
              <a:t>pheo</a:t>
            </a:r>
            <a:endParaRPr lang="en-US" dirty="0" smtClean="0"/>
          </a:p>
          <a:p>
            <a:r>
              <a:rPr lang="en-US" dirty="0" smtClean="0"/>
              <a:t>MRI – extra adrenal </a:t>
            </a:r>
            <a:r>
              <a:rPr lang="en-US" dirty="0" err="1" smtClean="0"/>
              <a:t>phaeo</a:t>
            </a:r>
            <a:endParaRPr lang="en-US" dirty="0" smtClean="0"/>
          </a:p>
          <a:p>
            <a:r>
              <a:rPr lang="en-US" dirty="0" smtClean="0"/>
              <a:t>MIBG  Scan </a:t>
            </a:r>
          </a:p>
          <a:p>
            <a:pPr lvl="1"/>
            <a:r>
              <a:rPr lang="en-US" dirty="0" smtClean="0"/>
              <a:t>I 123/I 131 </a:t>
            </a:r>
            <a:r>
              <a:rPr lang="en-US" dirty="0" err="1" smtClean="0"/>
              <a:t>labelled</a:t>
            </a:r>
            <a:endParaRPr lang="en-US" dirty="0" smtClean="0"/>
          </a:p>
          <a:p>
            <a:pPr lvl="1"/>
            <a:r>
              <a:rPr lang="en-US" dirty="0" smtClean="0"/>
              <a:t>tumor not visible CT/MRI</a:t>
            </a:r>
          </a:p>
          <a:p>
            <a:pPr lvl="1"/>
            <a:r>
              <a:rPr lang="en-US" dirty="0" smtClean="0"/>
              <a:t>Inject </a:t>
            </a:r>
            <a:r>
              <a:rPr lang="en-US" dirty="0" err="1" smtClean="0"/>
              <a:t>mibg</a:t>
            </a:r>
            <a:r>
              <a:rPr lang="en-US" dirty="0" smtClean="0"/>
              <a:t> &amp; scan @ 24,48,72,hrs</a:t>
            </a:r>
          </a:p>
          <a:p>
            <a:pPr lvl="1"/>
            <a:r>
              <a:rPr lang="en-US" dirty="0" smtClean="0"/>
              <a:t>False negative – </a:t>
            </a:r>
            <a:r>
              <a:rPr lang="en-US" dirty="0" err="1" smtClean="0"/>
              <a:t>labetalol,reserpine,tca,phenothiazines</a:t>
            </a:r>
            <a:r>
              <a:rPr lang="en-US" dirty="0" smtClean="0"/>
              <a:t>- w/h 4-6 weeks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304800" y="9144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Biochemical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9144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Localization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Biochemical Tests 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1">
              <a:buNone/>
            </a:pPr>
            <a:r>
              <a:rPr lang="en-US" b="1" dirty="0" smtClean="0"/>
              <a:t>                                            SENSITIVITY       SPECIFICITY</a:t>
            </a:r>
          </a:p>
          <a:p>
            <a:endParaRPr lang="en-U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catechols</a:t>
            </a:r>
            <a:r>
              <a:rPr lang="en-US" dirty="0" smtClean="0"/>
              <a:t>			 83% 		  88%</a:t>
            </a:r>
          </a:p>
          <a:p>
            <a:r>
              <a:rPr lang="en-US" dirty="0" smtClean="0"/>
              <a:t>U total </a:t>
            </a:r>
            <a:r>
              <a:rPr lang="en-US" dirty="0" err="1" smtClean="0"/>
              <a:t>metanephrines</a:t>
            </a:r>
            <a:r>
              <a:rPr lang="en-US" dirty="0" smtClean="0"/>
              <a:t> 	 	76% 		  94%</a:t>
            </a:r>
          </a:p>
          <a:p>
            <a:r>
              <a:rPr lang="en-US" dirty="0" smtClean="0"/>
              <a:t>U </a:t>
            </a:r>
            <a:r>
              <a:rPr lang="en-US" dirty="0" err="1" smtClean="0"/>
              <a:t>catechols+metaneph</a:t>
            </a:r>
            <a:r>
              <a:rPr lang="en-US" dirty="0" smtClean="0"/>
              <a:t> 	 	90%		</a:t>
            </a:r>
            <a:r>
              <a:rPr lang="en-US" dirty="0" smtClean="0">
                <a:solidFill>
                  <a:srgbClr val="FF0000"/>
                </a:solidFill>
              </a:rPr>
              <a:t>  98%</a:t>
            </a:r>
          </a:p>
          <a:p>
            <a:r>
              <a:rPr lang="en-US" dirty="0" smtClean="0"/>
              <a:t>U VMA 				 63% 		  94%</a:t>
            </a:r>
          </a:p>
          <a:p>
            <a:r>
              <a:rPr lang="en-US" dirty="0" smtClean="0"/>
              <a:t>Plasma </a:t>
            </a:r>
            <a:r>
              <a:rPr lang="en-US" dirty="0" err="1" smtClean="0"/>
              <a:t>catecholamines</a:t>
            </a:r>
            <a:r>
              <a:rPr lang="en-US" dirty="0" smtClean="0"/>
              <a:t> 	 	85% 		  80%</a:t>
            </a:r>
          </a:p>
          <a:p>
            <a:r>
              <a:rPr lang="en-US" dirty="0" smtClean="0"/>
              <a:t>Plasma </a:t>
            </a:r>
            <a:r>
              <a:rPr lang="en-US" dirty="0" err="1" smtClean="0"/>
              <a:t>metanephrines</a:t>
            </a:r>
            <a:r>
              <a:rPr lang="en-US" dirty="0" smtClean="0"/>
              <a:t> 	 	</a:t>
            </a:r>
            <a:r>
              <a:rPr lang="en-US" dirty="0" smtClean="0">
                <a:solidFill>
                  <a:srgbClr val="FF0000"/>
                </a:solidFill>
              </a:rPr>
              <a:t>99% 	</a:t>
            </a:r>
            <a:r>
              <a:rPr lang="en-US" dirty="0" smtClean="0"/>
              <a:t>	  89%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8077199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MIBG  - SCAN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533400" y="16764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Suppression / Stimulation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Clonidine</a:t>
            </a:r>
            <a:r>
              <a:rPr lang="en-US" dirty="0" smtClean="0"/>
              <a:t> suppression test</a:t>
            </a:r>
          </a:p>
          <a:p>
            <a:pPr lvl="1" algn="just"/>
            <a:r>
              <a:rPr lang="en-US" dirty="0" smtClean="0"/>
              <a:t>Usually they decrease </a:t>
            </a:r>
            <a:r>
              <a:rPr lang="en-US" dirty="0" err="1" smtClean="0"/>
              <a:t>catecholamines</a:t>
            </a:r>
            <a:endParaRPr lang="en-US" dirty="0" smtClean="0"/>
          </a:p>
          <a:p>
            <a:pPr lvl="1" algn="just"/>
            <a:r>
              <a:rPr lang="en-US" dirty="0" smtClean="0"/>
              <a:t>Unlike </a:t>
            </a:r>
            <a:r>
              <a:rPr lang="en-US" dirty="0" err="1" smtClean="0"/>
              <a:t>normals</a:t>
            </a:r>
            <a:r>
              <a:rPr lang="en-US" dirty="0" smtClean="0"/>
              <a:t>, </a:t>
            </a:r>
            <a:r>
              <a:rPr lang="en-US" dirty="0" err="1" smtClean="0"/>
              <a:t>pheo</a:t>
            </a:r>
            <a:r>
              <a:rPr lang="en-US" dirty="0" smtClean="0"/>
              <a:t> patients won’t suppress their  plasma </a:t>
            </a:r>
            <a:r>
              <a:rPr lang="en-US" dirty="0" err="1" smtClean="0"/>
              <a:t>norepi</a:t>
            </a:r>
            <a:r>
              <a:rPr lang="en-US" dirty="0" smtClean="0"/>
              <a:t> with </a:t>
            </a:r>
            <a:r>
              <a:rPr lang="en-US" dirty="0" err="1" smtClean="0"/>
              <a:t>clonidine</a:t>
            </a:r>
            <a:endParaRPr lang="en-US" dirty="0" smtClean="0"/>
          </a:p>
          <a:p>
            <a:pPr algn="just"/>
            <a:r>
              <a:rPr lang="en-US" dirty="0" smtClean="0"/>
              <a:t>Glucagon stimulation test</a:t>
            </a:r>
          </a:p>
          <a:p>
            <a:pPr lvl="1" algn="just"/>
            <a:r>
              <a:rPr lang="en-US" dirty="0" smtClean="0"/>
              <a:t>May precipitate hypertensive crisis</a:t>
            </a:r>
          </a:p>
          <a:p>
            <a:pPr lvl="1" algn="just"/>
            <a:r>
              <a:rPr lang="en-US" dirty="0" err="1" smtClean="0"/>
              <a:t>Pheo</a:t>
            </a:r>
            <a:r>
              <a:rPr lang="en-US" dirty="0" smtClean="0"/>
              <a:t> patients, but not </a:t>
            </a:r>
            <a:r>
              <a:rPr lang="en-US" dirty="0" err="1" smtClean="0"/>
              <a:t>normals</a:t>
            </a:r>
            <a:r>
              <a:rPr lang="en-US" dirty="0" smtClean="0"/>
              <a:t>, will have a &gt; 3x increase in plasma </a:t>
            </a:r>
            <a:r>
              <a:rPr lang="en-US" dirty="0" err="1" smtClean="0"/>
              <a:t>norepi</a:t>
            </a:r>
            <a:r>
              <a:rPr lang="en-US" dirty="0" smtClean="0"/>
              <a:t> with glucagon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Anaesthetic</a:t>
            </a:r>
            <a:r>
              <a:rPr lang="en-US" dirty="0" smtClean="0"/>
              <a:t>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1" indent="-342900" algn="just">
              <a:buFont typeface="Arial" pitchFamily="34" charset="0"/>
              <a:buChar char="•"/>
            </a:pPr>
            <a:endParaRPr lang="en-US" sz="3200" dirty="0" smtClean="0"/>
          </a:p>
          <a:p>
            <a:pPr marL="342900" lvl="1" indent="-342900" algn="just">
              <a:buFont typeface="Wingdings" pitchFamily="2" charset="2"/>
              <a:buChar char="q"/>
            </a:pPr>
            <a:r>
              <a:rPr lang="en-US" sz="3200" dirty="0" smtClean="0"/>
              <a:t>Mortality 25-50% </a:t>
            </a:r>
            <a:r>
              <a:rPr lang="en-US" sz="3200" dirty="0" err="1" smtClean="0"/>
              <a:t>vs</a:t>
            </a:r>
            <a:r>
              <a:rPr lang="en-US" sz="3200" dirty="0" smtClean="0"/>
              <a:t> 0-3%;</a:t>
            </a:r>
          </a:p>
          <a:p>
            <a:pPr algn="just"/>
            <a:r>
              <a:rPr lang="en-US" dirty="0" smtClean="0"/>
              <a:t>Preparation/newer techniques / team approach</a:t>
            </a:r>
          </a:p>
          <a:p>
            <a:pPr algn="just"/>
            <a:r>
              <a:rPr lang="en-US" dirty="0" smtClean="0"/>
              <a:t>Preoperative preparation</a:t>
            </a:r>
          </a:p>
          <a:p>
            <a:pPr algn="just"/>
            <a:r>
              <a:rPr lang="en-US" dirty="0" err="1" smtClean="0"/>
              <a:t>Intraoperative</a:t>
            </a:r>
            <a:r>
              <a:rPr lang="en-US" dirty="0" smtClean="0"/>
              <a:t> management</a:t>
            </a:r>
          </a:p>
          <a:p>
            <a:pPr algn="just"/>
            <a:r>
              <a:rPr lang="en-US" dirty="0" smtClean="0"/>
              <a:t>Post operative care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</a:p>
          <a:p>
            <a:r>
              <a:rPr lang="en-US" dirty="0" smtClean="0"/>
              <a:t>Diagnosis</a:t>
            </a:r>
          </a:p>
          <a:p>
            <a:r>
              <a:rPr lang="en-US" dirty="0" smtClean="0"/>
              <a:t>Management </a:t>
            </a:r>
            <a:endParaRPr lang="en-US" dirty="0"/>
          </a:p>
        </p:txBody>
      </p:sp>
      <p:pic>
        <p:nvPicPr>
          <p:cNvPr id="4" name="Picture 3" descr="pc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352800"/>
            <a:ext cx="3810000" cy="2971800"/>
          </a:xfrm>
          <a:prstGeom prst="rect">
            <a:avLst/>
          </a:prstGeom>
        </p:spPr>
      </p:pic>
      <p:pic>
        <p:nvPicPr>
          <p:cNvPr id="5" name="Picture 4" descr="pc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276600"/>
            <a:ext cx="3565163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Anaesthetic</a:t>
            </a:r>
            <a:r>
              <a:rPr lang="en-US" dirty="0" smtClean="0"/>
              <a:t>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Preoperative </a:t>
            </a:r>
            <a:r>
              <a:rPr lang="en-US" dirty="0" err="1" smtClean="0"/>
              <a:t>optimisation</a:t>
            </a:r>
            <a:endParaRPr lang="en-US" dirty="0" smtClean="0"/>
          </a:p>
          <a:p>
            <a:pPr lvl="1" algn="just"/>
            <a:r>
              <a:rPr lang="en-US" dirty="0" smtClean="0"/>
              <a:t>Alpha &amp; Beta blockade</a:t>
            </a:r>
          </a:p>
          <a:p>
            <a:pPr lvl="1" algn="just"/>
            <a:r>
              <a:rPr lang="en-US" dirty="0" smtClean="0"/>
              <a:t>Restore intravascular volume</a:t>
            </a:r>
          </a:p>
          <a:p>
            <a:pPr algn="just"/>
            <a:r>
              <a:rPr lang="en-US" dirty="0" err="1" smtClean="0"/>
              <a:t>Haemodynamic</a:t>
            </a:r>
            <a:r>
              <a:rPr lang="en-US" dirty="0" smtClean="0"/>
              <a:t> </a:t>
            </a:r>
            <a:r>
              <a:rPr lang="en-US" dirty="0" err="1" smtClean="0"/>
              <a:t>lability</a:t>
            </a:r>
            <a:r>
              <a:rPr lang="en-US" dirty="0" smtClean="0"/>
              <a:t> and crisis</a:t>
            </a:r>
          </a:p>
          <a:p>
            <a:pPr algn="just"/>
            <a:r>
              <a:rPr lang="en-US" dirty="0" smtClean="0"/>
              <a:t>End organ Dysfunction</a:t>
            </a:r>
          </a:p>
          <a:p>
            <a:pPr algn="just"/>
            <a:r>
              <a:rPr lang="en-US" dirty="0" smtClean="0"/>
              <a:t>Associated conditions</a:t>
            </a:r>
          </a:p>
          <a:p>
            <a:pPr algn="just"/>
            <a:r>
              <a:rPr lang="en-US" dirty="0" smtClean="0"/>
              <a:t>Postoperative complications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Regimes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Combined </a:t>
            </a:r>
            <a:r>
              <a:rPr lang="el-GR" dirty="0" smtClean="0"/>
              <a:t>α</a:t>
            </a:r>
            <a:r>
              <a:rPr lang="en-US" dirty="0" smtClean="0"/>
              <a:t> and </a:t>
            </a:r>
            <a:r>
              <a:rPr lang="el-GR" dirty="0" smtClean="0"/>
              <a:t>β</a:t>
            </a:r>
            <a:r>
              <a:rPr lang="en-US" dirty="0" smtClean="0"/>
              <a:t> blockade (start 10-14 days </a:t>
            </a:r>
            <a:r>
              <a:rPr lang="en-US" dirty="0" err="1" smtClean="0"/>
              <a:t>preop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 err="1" smtClean="0"/>
              <a:t>Phenoxybenzamine</a:t>
            </a:r>
            <a:endParaRPr lang="en-US" dirty="0" smtClean="0"/>
          </a:p>
          <a:p>
            <a:pPr lvl="1" algn="just"/>
            <a:r>
              <a:rPr lang="en-US" dirty="0" smtClean="0"/>
              <a:t>Selective </a:t>
            </a:r>
            <a:r>
              <a:rPr lang="el-GR" dirty="0" smtClean="0"/>
              <a:t>α</a:t>
            </a:r>
            <a:r>
              <a:rPr lang="en-US" dirty="0" smtClean="0"/>
              <a:t>1 blockers (</a:t>
            </a:r>
            <a:r>
              <a:rPr lang="en-US" dirty="0" err="1" smtClean="0"/>
              <a:t>prazosin</a:t>
            </a:r>
            <a:r>
              <a:rPr lang="en-US" dirty="0" smtClean="0"/>
              <a:t>, </a:t>
            </a:r>
            <a:r>
              <a:rPr lang="en-US" dirty="0" err="1" smtClean="0"/>
              <a:t>doxazosin</a:t>
            </a:r>
            <a:r>
              <a:rPr lang="en-US" dirty="0" smtClean="0"/>
              <a:t>, </a:t>
            </a:r>
            <a:r>
              <a:rPr lang="en-US" dirty="0" err="1" smtClean="0"/>
              <a:t>terrazosin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err="1" smtClean="0"/>
              <a:t>Propranolol</a:t>
            </a:r>
            <a:r>
              <a:rPr lang="en-US" dirty="0" smtClean="0"/>
              <a:t>, </a:t>
            </a:r>
            <a:r>
              <a:rPr lang="en-US" dirty="0" err="1" smtClean="0"/>
              <a:t>atenolol</a:t>
            </a:r>
            <a:r>
              <a:rPr lang="en-US" dirty="0" smtClean="0"/>
              <a:t>, </a:t>
            </a:r>
            <a:r>
              <a:rPr lang="en-US" dirty="0" err="1" smtClean="0"/>
              <a:t>esmolol</a:t>
            </a:r>
            <a:endParaRPr lang="en-US" dirty="0" smtClean="0"/>
          </a:p>
          <a:p>
            <a:pPr lvl="1" algn="just"/>
            <a:r>
              <a:rPr lang="en-US" dirty="0" err="1" smtClean="0"/>
              <a:t>Labetalol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Metyrosine</a:t>
            </a:r>
            <a:endParaRPr lang="en-US" dirty="0" smtClean="0"/>
          </a:p>
          <a:p>
            <a:pPr algn="just"/>
            <a:r>
              <a:rPr lang="en-US" dirty="0" smtClean="0"/>
              <a:t>Calcium channel blockers</a:t>
            </a:r>
          </a:p>
          <a:p>
            <a:pPr lvl="1" algn="just"/>
            <a:r>
              <a:rPr lang="en-US" dirty="0" err="1" smtClean="0"/>
              <a:t>Nicardipine</a:t>
            </a:r>
            <a:r>
              <a:rPr lang="en-US" dirty="0" smtClean="0"/>
              <a:t> </a:t>
            </a:r>
          </a:p>
          <a:p>
            <a:pPr lvl="1" algn="just"/>
            <a:r>
              <a:rPr lang="en-US" dirty="0" err="1" smtClean="0"/>
              <a:t>Diltiazem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ACEI / ARB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Phenoxybenzamine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DOC / Covalently binds </a:t>
            </a:r>
            <a:r>
              <a:rPr lang="el-GR" dirty="0" smtClean="0"/>
              <a:t>α</a:t>
            </a:r>
            <a:r>
              <a:rPr lang="en-US" dirty="0" smtClean="0"/>
              <a:t>-receptors (</a:t>
            </a:r>
            <a:r>
              <a:rPr lang="el-GR" dirty="0" smtClean="0"/>
              <a:t>α</a:t>
            </a:r>
            <a:r>
              <a:rPr lang="en-US" dirty="0" smtClean="0"/>
              <a:t>1 &gt; </a:t>
            </a:r>
            <a:r>
              <a:rPr lang="el-GR" dirty="0" smtClean="0"/>
              <a:t>α</a:t>
            </a:r>
            <a:r>
              <a:rPr lang="en-US" dirty="0" smtClean="0"/>
              <a:t>2)</a:t>
            </a:r>
          </a:p>
          <a:p>
            <a:pPr algn="just"/>
            <a:r>
              <a:rPr lang="en-US" dirty="0" smtClean="0"/>
              <a:t>Start 10 mg </a:t>
            </a:r>
            <a:r>
              <a:rPr lang="en-US" dirty="0" err="1" smtClean="0"/>
              <a:t>po</a:t>
            </a:r>
            <a:r>
              <a:rPr lang="en-US" dirty="0" smtClean="0"/>
              <a:t> bid ; increase q2d by 10-20 mg/d</a:t>
            </a:r>
          </a:p>
          <a:p>
            <a:pPr algn="just"/>
            <a:r>
              <a:rPr lang="en-US" dirty="0" smtClean="0"/>
              <a:t>Increase until BP control and no more paroxysms</a:t>
            </a:r>
          </a:p>
          <a:p>
            <a:pPr algn="just"/>
            <a:r>
              <a:rPr lang="en-US" dirty="0" smtClean="0"/>
              <a:t>Maintenance 40-80 mg/d (some need &gt; 200 mg/d)</a:t>
            </a:r>
          </a:p>
          <a:p>
            <a:pPr algn="just"/>
            <a:r>
              <a:rPr lang="en-US" dirty="0" smtClean="0"/>
              <a:t>Clinical indicator : nasal stuffiness</a:t>
            </a:r>
            <a:r>
              <a:rPr lang="en-US" smtClean="0"/>
              <a:t>, postural </a:t>
            </a:r>
            <a:r>
              <a:rPr lang="en-US" dirty="0" smtClean="0"/>
              <a:t>hypotension</a:t>
            </a:r>
          </a:p>
          <a:p>
            <a:pPr algn="just"/>
            <a:r>
              <a:rPr lang="en-US" dirty="0" smtClean="0"/>
              <a:t>Side-effect: </a:t>
            </a:r>
            <a:r>
              <a:rPr lang="en-US" dirty="0" err="1" smtClean="0"/>
              <a:t>orthostasis</a:t>
            </a:r>
            <a:r>
              <a:rPr lang="en-US" dirty="0" smtClean="0"/>
              <a:t> with dosage required to normalize seated BP, reflex tachycardia</a:t>
            </a:r>
          </a:p>
          <a:p>
            <a:pPr algn="just"/>
            <a:r>
              <a:rPr lang="en-US" dirty="0" smtClean="0"/>
              <a:t>Causes </a:t>
            </a:r>
            <a:r>
              <a:rPr lang="en-US" dirty="0" err="1" smtClean="0"/>
              <a:t>presynaptic</a:t>
            </a:r>
            <a:r>
              <a:rPr lang="en-US" dirty="0" smtClean="0"/>
              <a:t> inhibition of adrenergic control thus leading to increase in beta adrenergic outflow, Thus beta blockers needed to be given alongside</a:t>
            </a:r>
          </a:p>
          <a:p>
            <a:pPr algn="just"/>
            <a:r>
              <a:rPr lang="en-US" dirty="0" smtClean="0"/>
              <a:t>Drawback: </a:t>
            </a:r>
            <a:r>
              <a:rPr lang="en-US" dirty="0" err="1" smtClean="0"/>
              <a:t>periop</a:t>
            </a:r>
            <a:r>
              <a:rPr lang="en-US" dirty="0" smtClean="0"/>
              <a:t> hypotension/shock unlikely to respond to </a:t>
            </a:r>
            <a:r>
              <a:rPr lang="en-US" dirty="0" err="1" smtClean="0"/>
              <a:t>pressor</a:t>
            </a:r>
            <a:r>
              <a:rPr lang="en-US" dirty="0" smtClean="0"/>
              <a:t> agents.</a:t>
            </a:r>
          </a:p>
          <a:p>
            <a:pPr algn="just"/>
            <a:r>
              <a:rPr lang="en-US" dirty="0" err="1" smtClean="0"/>
              <a:t>Roizens</a:t>
            </a:r>
            <a:r>
              <a:rPr lang="en-US" dirty="0" smtClean="0"/>
              <a:t> criteria : Arterial BP &lt; 160/95 mm Hg in the last 48 hrs prior to </a:t>
            </a:r>
            <a:r>
              <a:rPr lang="en-US" dirty="0" err="1" smtClean="0"/>
              <a:t>surgery,recommended</a:t>
            </a:r>
            <a:r>
              <a:rPr lang="en-US" dirty="0" smtClean="0"/>
              <a:t> to measure in stressful environment ; Mild orthostatic hypotension indicates optimal </a:t>
            </a:r>
            <a:r>
              <a:rPr lang="el-GR" dirty="0" smtClean="0"/>
              <a:t>α</a:t>
            </a:r>
            <a:r>
              <a:rPr lang="en-US" dirty="0" smtClean="0"/>
              <a:t> adrenergic blockade but not &lt; 80/45; ECG - free of ST changes for &gt; 2 wks; Ventricular ectopic &lt; 1 over 5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Beta Blockers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Start only after effective </a:t>
            </a:r>
            <a:r>
              <a:rPr lang="el-GR" dirty="0" smtClean="0"/>
              <a:t>α</a:t>
            </a:r>
            <a:r>
              <a:rPr lang="en-US" dirty="0" smtClean="0"/>
              <a:t> -blockade (may </a:t>
            </a:r>
            <a:r>
              <a:rPr lang="en-US" dirty="0" err="1" smtClean="0"/>
              <a:t>ppt</a:t>
            </a:r>
            <a:r>
              <a:rPr lang="en-US" dirty="0" smtClean="0"/>
              <a:t> HTN)</a:t>
            </a:r>
          </a:p>
          <a:p>
            <a:pPr algn="just"/>
            <a:r>
              <a:rPr lang="en-US" dirty="0" smtClean="0"/>
              <a:t>Used to control reflex tachycardia and prophylaxis against arrhythmia during surgery</a:t>
            </a:r>
          </a:p>
          <a:p>
            <a:pPr algn="just"/>
            <a:r>
              <a:rPr lang="en-US" dirty="0" smtClean="0"/>
              <a:t>If suspect CHF/dilated CMY ; start low dose</a:t>
            </a:r>
          </a:p>
          <a:p>
            <a:pPr algn="just">
              <a:buNone/>
            </a:pPr>
            <a:r>
              <a:rPr lang="en-US" dirty="0" err="1" smtClean="0"/>
              <a:t>Propranolol</a:t>
            </a:r>
            <a:r>
              <a:rPr lang="en-US" dirty="0" smtClean="0"/>
              <a:t> :</a:t>
            </a:r>
          </a:p>
          <a:p>
            <a:pPr algn="just"/>
            <a:r>
              <a:rPr lang="en-US" dirty="0" smtClean="0"/>
              <a:t>Start 40 mg </a:t>
            </a:r>
            <a:r>
              <a:rPr lang="en-US" dirty="0" err="1" smtClean="0"/>
              <a:t>po</a:t>
            </a:r>
            <a:r>
              <a:rPr lang="en-US" dirty="0" smtClean="0"/>
              <a:t> bid ; increase to control HR</a:t>
            </a:r>
          </a:p>
          <a:p>
            <a:pPr algn="just"/>
            <a:r>
              <a:rPr lang="en-US" dirty="0" smtClean="0"/>
              <a:t>Up to 480 mg/day in divided doses</a:t>
            </a:r>
          </a:p>
          <a:p>
            <a:pPr algn="just"/>
            <a:r>
              <a:rPr lang="pt-BR" dirty="0" smtClean="0"/>
              <a:t>IV 1-2 mg bolus</a:t>
            </a:r>
          </a:p>
          <a:p>
            <a:pPr algn="just"/>
            <a:r>
              <a:rPr lang="en-US" dirty="0" smtClean="0"/>
              <a:t>Side effects- may induce cardiac failure, </a:t>
            </a:r>
            <a:r>
              <a:rPr lang="en-US" dirty="0" err="1" smtClean="0"/>
              <a:t>bronchospasm</a:t>
            </a:r>
            <a:endParaRPr lang="en-US" dirty="0" smtClean="0"/>
          </a:p>
          <a:p>
            <a:pPr algn="just"/>
            <a:r>
              <a:rPr lang="en-US" dirty="0" smtClean="0"/>
              <a:t>Oral bioavailability 25% (extensive 1st pass metabolism)</a:t>
            </a:r>
          </a:p>
          <a:p>
            <a:pPr algn="just">
              <a:buNone/>
            </a:pPr>
            <a:r>
              <a:rPr lang="en-US" dirty="0" err="1" smtClean="0"/>
              <a:t>Atenolol</a:t>
            </a:r>
            <a:r>
              <a:rPr lang="en-US" dirty="0" smtClean="0"/>
              <a:t> - selective </a:t>
            </a:r>
            <a:r>
              <a:rPr lang="el-GR" dirty="0" smtClean="0"/>
              <a:t>β</a:t>
            </a:r>
            <a:r>
              <a:rPr lang="en-US" dirty="0" smtClean="0"/>
              <a:t>1</a:t>
            </a:r>
          </a:p>
          <a:p>
            <a:pPr algn="just"/>
            <a:r>
              <a:rPr lang="en-US" dirty="0" smtClean="0"/>
              <a:t>Dose 50- 100 mg/d PO ; Max 300 mg/d; IV 2.5 to 10 mg/d</a:t>
            </a:r>
          </a:p>
          <a:p>
            <a:pPr algn="just">
              <a:buNone/>
            </a:pPr>
            <a:r>
              <a:rPr lang="en-US" dirty="0" err="1" smtClean="0"/>
              <a:t>Esmolol</a:t>
            </a:r>
            <a:r>
              <a:rPr lang="en-US" dirty="0" smtClean="0"/>
              <a:t> – selective </a:t>
            </a:r>
            <a:r>
              <a:rPr lang="el-GR" dirty="0" smtClean="0"/>
              <a:t>β</a:t>
            </a:r>
            <a:r>
              <a:rPr lang="en-US" dirty="0" smtClean="0"/>
              <a:t>1 </a:t>
            </a:r>
          </a:p>
          <a:p>
            <a:pPr algn="just"/>
            <a:r>
              <a:rPr lang="en-US" dirty="0" smtClean="0"/>
              <a:t>for rapid </a:t>
            </a:r>
            <a:r>
              <a:rPr lang="en-US" dirty="0" err="1" smtClean="0"/>
              <a:t>intraop</a:t>
            </a:r>
            <a:r>
              <a:rPr lang="en-US" dirty="0" smtClean="0"/>
              <a:t> BP control ; Bolus IV 250-500 </a:t>
            </a:r>
            <a:r>
              <a:rPr lang="el-GR" dirty="0" smtClean="0"/>
              <a:t>μ/</a:t>
            </a:r>
            <a:r>
              <a:rPr lang="en-US" dirty="0" smtClean="0"/>
              <a:t>kg/min; Infusion 25 to 250 </a:t>
            </a:r>
            <a:r>
              <a:rPr lang="el-GR" dirty="0" smtClean="0"/>
              <a:t>μ/</a:t>
            </a:r>
            <a:r>
              <a:rPr lang="en-US" dirty="0" smtClean="0"/>
              <a:t>kg/min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b="1" dirty="0" err="1" smtClean="0"/>
              <a:t>Labetolol</a:t>
            </a:r>
            <a:r>
              <a:rPr lang="en-US" b="1" dirty="0" smtClean="0"/>
              <a:t> –mixed ɑ+</a:t>
            </a:r>
            <a:r>
              <a:rPr lang="el-GR" b="1" dirty="0" smtClean="0"/>
              <a:t>β</a:t>
            </a:r>
            <a:endParaRPr lang="en-US" b="1" dirty="0" smtClean="0"/>
          </a:p>
          <a:p>
            <a:pPr algn="just"/>
            <a:r>
              <a:rPr lang="en-US" dirty="0" smtClean="0"/>
              <a:t>Dose- 50- 200 mg/d PO ; IV 0.25 mg/kg ; Not used as a sole drug due to unpredictable control of BP</a:t>
            </a:r>
            <a:endParaRPr lang="pt-BR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Blockers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If BP still not control despite </a:t>
            </a:r>
            <a:r>
              <a:rPr lang="el-GR" dirty="0" smtClean="0"/>
              <a:t>α</a:t>
            </a:r>
            <a:r>
              <a:rPr lang="en-US" dirty="0" smtClean="0"/>
              <a:t> + </a:t>
            </a:r>
            <a:r>
              <a:rPr lang="el-GR" dirty="0" smtClean="0"/>
              <a:t>β</a:t>
            </a:r>
            <a:r>
              <a:rPr lang="en-US" dirty="0" smtClean="0"/>
              <a:t> blockade, Add </a:t>
            </a:r>
            <a:r>
              <a:rPr lang="en-US" dirty="0" err="1" smtClean="0"/>
              <a:t>Prazosin</a:t>
            </a:r>
            <a:r>
              <a:rPr lang="en-US" dirty="0" smtClean="0"/>
              <a:t> to </a:t>
            </a:r>
            <a:r>
              <a:rPr lang="en-US" dirty="0" err="1" smtClean="0"/>
              <a:t>Phenoxybenzamine</a:t>
            </a:r>
            <a:endParaRPr lang="en-US" dirty="0" smtClean="0"/>
          </a:p>
          <a:p>
            <a:pPr algn="just"/>
            <a:r>
              <a:rPr lang="en-US" dirty="0" err="1" smtClean="0"/>
              <a:t>Prazosin</a:t>
            </a:r>
            <a:r>
              <a:rPr lang="en-US" dirty="0" smtClean="0"/>
              <a:t> (</a:t>
            </a:r>
            <a:r>
              <a:rPr lang="en-US" dirty="0" err="1" smtClean="0"/>
              <a:t>Minipress</a:t>
            </a:r>
            <a:r>
              <a:rPr lang="en-US" dirty="0" smtClean="0"/>
              <a:t>) </a:t>
            </a:r>
          </a:p>
          <a:p>
            <a:pPr lvl="1" algn="just"/>
            <a:r>
              <a:rPr lang="en-US" dirty="0" smtClean="0"/>
              <a:t>competitive, selective </a:t>
            </a:r>
            <a:r>
              <a:rPr lang="el-GR" dirty="0" smtClean="0"/>
              <a:t>α</a:t>
            </a:r>
            <a:r>
              <a:rPr lang="en-US" dirty="0" smtClean="0"/>
              <a:t>1 blockade</a:t>
            </a:r>
          </a:p>
          <a:p>
            <a:pPr lvl="1" algn="just"/>
            <a:r>
              <a:rPr lang="en-US" dirty="0" smtClean="0"/>
              <a:t>T1/2 : 2-3 Hrs; </a:t>
            </a:r>
            <a:r>
              <a:rPr lang="pl-PL" dirty="0" smtClean="0"/>
              <a:t>Dose </a:t>
            </a:r>
            <a:r>
              <a:rPr lang="en-US" dirty="0" smtClean="0"/>
              <a:t>: </a:t>
            </a:r>
            <a:r>
              <a:rPr lang="pl-PL" dirty="0" smtClean="0"/>
              <a:t>1-5 mg PO BD</a:t>
            </a:r>
            <a:r>
              <a:rPr lang="en-US" dirty="0" smtClean="0"/>
              <a:t>; Side effects- postural hypotension reflex </a:t>
            </a:r>
            <a:r>
              <a:rPr lang="en-US" dirty="0" err="1" smtClean="0"/>
              <a:t>tachycardia;No</a:t>
            </a:r>
            <a:r>
              <a:rPr lang="en-US" dirty="0" smtClean="0"/>
              <a:t> β blockade required; Not routinely used as incomplete a-blockade; Used more for long-term Rx (inoperable or malignant </a:t>
            </a:r>
            <a:r>
              <a:rPr lang="en-US" dirty="0" err="1" smtClean="0"/>
              <a:t>pheo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Other selective </a:t>
            </a:r>
            <a:r>
              <a:rPr lang="el-GR" dirty="0" smtClean="0"/>
              <a:t>α</a:t>
            </a:r>
            <a:r>
              <a:rPr lang="en-US" dirty="0" smtClean="0"/>
              <a:t>1 blockers- </a:t>
            </a:r>
            <a:r>
              <a:rPr lang="en-US" dirty="0" err="1" smtClean="0"/>
              <a:t>terazosin</a:t>
            </a:r>
            <a:r>
              <a:rPr lang="en-US" dirty="0" smtClean="0"/>
              <a:t>, </a:t>
            </a:r>
            <a:r>
              <a:rPr lang="en-US" dirty="0" err="1" smtClean="0"/>
              <a:t>doxazocin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pPr algn="just"/>
            <a:r>
              <a:rPr lang="pt-BR" sz="2200" dirty="0" smtClean="0"/>
              <a:t>Diltiazem </a:t>
            </a:r>
          </a:p>
          <a:p>
            <a:pPr lvl="1" algn="just"/>
            <a:r>
              <a:rPr lang="pt-BR" sz="1800" dirty="0" smtClean="0"/>
              <a:t>60 - 120mg/d, max 360mg/d ; </a:t>
            </a:r>
            <a:r>
              <a:rPr lang="en-US" sz="2200" dirty="0" smtClean="0"/>
              <a:t>T1/2 </a:t>
            </a:r>
            <a:r>
              <a:rPr lang="en-US" sz="2200" smtClean="0"/>
              <a:t>: 3 to </a:t>
            </a:r>
            <a:r>
              <a:rPr lang="en-US" sz="2200" dirty="0" smtClean="0"/>
              <a:t>5 hrs; Side effects - </a:t>
            </a:r>
            <a:r>
              <a:rPr lang="en-US" sz="2200" dirty="0" err="1" smtClean="0"/>
              <a:t>bradycardia</a:t>
            </a:r>
            <a:r>
              <a:rPr lang="en-US" sz="2200" dirty="0" smtClean="0"/>
              <a:t>, exacerbates cardiac failure</a:t>
            </a:r>
          </a:p>
          <a:p>
            <a:pPr algn="just"/>
            <a:r>
              <a:rPr lang="en-US" sz="2200" dirty="0" err="1" smtClean="0"/>
              <a:t>Nifedepine</a:t>
            </a:r>
            <a:r>
              <a:rPr lang="en-US" sz="2200" dirty="0" smtClean="0"/>
              <a:t> </a:t>
            </a:r>
          </a:p>
          <a:p>
            <a:pPr lvl="1" algn="just"/>
            <a:r>
              <a:rPr lang="en-US" sz="1800" dirty="0" smtClean="0"/>
              <a:t> 30mg/d PO Max. 360mg/d; </a:t>
            </a:r>
            <a:r>
              <a:rPr lang="en-US" sz="2200" dirty="0" smtClean="0"/>
              <a:t>T1/2 : 1 to 2 hrs; Side effects- hypotension, peripheral edema</a:t>
            </a:r>
          </a:p>
          <a:p>
            <a:pPr algn="just"/>
            <a:r>
              <a:rPr lang="en-US" sz="2200" dirty="0" err="1" smtClean="0"/>
              <a:t>Nicardipine</a:t>
            </a:r>
            <a:r>
              <a:rPr lang="en-US" sz="2200" dirty="0" smtClean="0"/>
              <a:t> </a:t>
            </a:r>
          </a:p>
          <a:p>
            <a:pPr lvl="1" algn="just"/>
            <a:r>
              <a:rPr lang="en-US" sz="1800" dirty="0" smtClean="0"/>
              <a:t> Started </a:t>
            </a:r>
            <a:r>
              <a:rPr lang="en-US" sz="1800" dirty="0" err="1" smtClean="0"/>
              <a:t>po</a:t>
            </a:r>
            <a:r>
              <a:rPr lang="en-US" sz="1800" dirty="0" smtClean="0"/>
              <a:t> 24h to few weeks </a:t>
            </a:r>
            <a:r>
              <a:rPr lang="en-US" sz="1800" dirty="0" err="1" smtClean="0"/>
              <a:t>preop</a:t>
            </a:r>
            <a:r>
              <a:rPr lang="en-US" sz="1800" dirty="0" smtClean="0"/>
              <a:t> to </a:t>
            </a:r>
            <a:r>
              <a:rPr lang="en-US" sz="1800" dirty="0" err="1" smtClean="0"/>
              <a:t>cntrl</a:t>
            </a:r>
            <a:r>
              <a:rPr lang="en-US" sz="1800" dirty="0" smtClean="0"/>
              <a:t> BP and allow ECF restoration; After intubation  IV </a:t>
            </a:r>
            <a:r>
              <a:rPr lang="en-US" sz="1800" dirty="0" err="1" smtClean="0"/>
              <a:t>Nicardipine</a:t>
            </a:r>
            <a:r>
              <a:rPr lang="en-US" sz="1800" dirty="0" smtClean="0"/>
              <a:t> </a:t>
            </a:r>
            <a:r>
              <a:rPr lang="en-US" sz="1800" dirty="0" err="1" smtClean="0"/>
              <a:t>gtt</a:t>
            </a:r>
            <a:r>
              <a:rPr lang="en-US" sz="1800" dirty="0" smtClean="0"/>
              <a:t> (start 2.5 </a:t>
            </a:r>
            <a:r>
              <a:rPr lang="en-US" sz="1800" dirty="0" err="1" smtClean="0"/>
              <a:t>ug</a:t>
            </a:r>
            <a:r>
              <a:rPr lang="en-US" sz="1800" dirty="0" smtClean="0"/>
              <a:t>/kg/min); IV </a:t>
            </a:r>
            <a:r>
              <a:rPr lang="en-US" sz="1800" dirty="0" err="1" smtClean="0"/>
              <a:t>Nicardipine</a:t>
            </a:r>
            <a:r>
              <a:rPr lang="en-US" sz="1800" dirty="0" smtClean="0"/>
              <a:t> adjusted to SBP ; Stopped prior to ligation of tumor venous drainage;  Tachycardia Rx with concurrent IV </a:t>
            </a:r>
            <a:r>
              <a:rPr lang="en-US" sz="1800" dirty="0" err="1" smtClean="0"/>
              <a:t>esmolol</a:t>
            </a:r>
            <a:endParaRPr lang="en-US" sz="1800" dirty="0" smtClean="0"/>
          </a:p>
          <a:p>
            <a:pPr algn="just"/>
            <a:r>
              <a:rPr lang="en-US" sz="2200" dirty="0" smtClean="0"/>
              <a:t> Advantage :	decrease severity of vasospasm</a:t>
            </a:r>
          </a:p>
          <a:p>
            <a:pPr lvl="1" algn="just"/>
            <a:r>
              <a:rPr lang="en-US" sz="2200" dirty="0" err="1" smtClean="0"/>
              <a:t>periop</a:t>
            </a:r>
            <a:r>
              <a:rPr lang="en-US" sz="2200" dirty="0" smtClean="0"/>
              <a:t> hypotension may still respond to </a:t>
            </a:r>
            <a:r>
              <a:rPr lang="en-US" sz="2200" dirty="0" err="1" smtClean="0"/>
              <a:t>pressor</a:t>
            </a:r>
            <a:r>
              <a:rPr lang="en-US" sz="2200" dirty="0" smtClean="0"/>
              <a:t> agents as opposed to those patients who are completely  alpha-blocked</a:t>
            </a:r>
          </a:p>
          <a:p>
            <a:pPr lvl="1" algn="just"/>
            <a:r>
              <a:rPr lang="en-US" sz="2200" dirty="0" smtClean="0"/>
              <a:t>No reflex tachycardia</a:t>
            </a:r>
          </a:p>
          <a:p>
            <a:pPr algn="just">
              <a:buNone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Metyrosine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Synthetic inhibitor of Tyrosine </a:t>
            </a:r>
            <a:r>
              <a:rPr lang="en-US" dirty="0" err="1" smtClean="0"/>
              <a:t>Hydroxylase</a:t>
            </a:r>
            <a:r>
              <a:rPr lang="en-US" dirty="0" smtClean="0"/>
              <a:t> (TH)</a:t>
            </a:r>
          </a:p>
          <a:p>
            <a:pPr algn="just"/>
            <a:r>
              <a:rPr lang="en-US" dirty="0" smtClean="0"/>
              <a:t>Start 250 mg </a:t>
            </a:r>
            <a:r>
              <a:rPr lang="en-US" dirty="0" err="1" smtClean="0"/>
              <a:t>qid</a:t>
            </a:r>
            <a:r>
              <a:rPr lang="en-US" dirty="0" smtClean="0"/>
              <a:t> ;  max 1 gm </a:t>
            </a:r>
            <a:r>
              <a:rPr lang="en-US" dirty="0" err="1" smtClean="0"/>
              <a:t>qid</a:t>
            </a:r>
            <a:endParaRPr lang="en-US" dirty="0" smtClean="0"/>
          </a:p>
          <a:p>
            <a:pPr algn="just"/>
            <a:r>
              <a:rPr lang="en-US" dirty="0" smtClean="0"/>
              <a:t>S/E : sedation, </a:t>
            </a:r>
            <a:r>
              <a:rPr lang="en-US" dirty="0" err="1" smtClean="0"/>
              <a:t>extrapyramidal</a:t>
            </a:r>
            <a:r>
              <a:rPr lang="en-US" dirty="0" smtClean="0"/>
              <a:t>, </a:t>
            </a:r>
            <a:r>
              <a:rPr lang="en-US" dirty="0" err="1" smtClean="0"/>
              <a:t>diarrhoea</a:t>
            </a:r>
            <a:r>
              <a:rPr lang="en-US" dirty="0" smtClean="0"/>
              <a:t>, nausea, </a:t>
            </a:r>
            <a:r>
              <a:rPr lang="en-US" dirty="0" err="1" smtClean="0"/>
              <a:t>vomitting</a:t>
            </a:r>
            <a:r>
              <a:rPr lang="en-US" dirty="0" smtClean="0"/>
              <a:t> , anxiety, renal /</a:t>
            </a:r>
            <a:r>
              <a:rPr lang="en-US" dirty="0" err="1" smtClean="0"/>
              <a:t>gb</a:t>
            </a:r>
            <a:r>
              <a:rPr lang="en-US" dirty="0" smtClean="0"/>
              <a:t> stones, </a:t>
            </a:r>
            <a:r>
              <a:rPr lang="en-US" dirty="0" err="1" smtClean="0"/>
              <a:t>galactorrhea</a:t>
            </a:r>
            <a:endParaRPr lang="en-US" dirty="0" smtClean="0"/>
          </a:p>
          <a:p>
            <a:pPr algn="just"/>
            <a:r>
              <a:rPr lang="en-US" dirty="0" smtClean="0"/>
              <a:t>Alone may insufficiently control BP and reported HTN crises during </a:t>
            </a:r>
            <a:r>
              <a:rPr lang="en-US" dirty="0" err="1" smtClean="0"/>
              <a:t>pheo</a:t>
            </a:r>
            <a:r>
              <a:rPr lang="en-US" dirty="0" smtClean="0"/>
              <a:t> operation</a:t>
            </a:r>
          </a:p>
          <a:p>
            <a:pPr algn="just"/>
            <a:r>
              <a:rPr lang="en-US" dirty="0" smtClean="0"/>
              <a:t>Restrict use to inoperable/malignant </a:t>
            </a:r>
            <a:r>
              <a:rPr lang="en-US" dirty="0" err="1" smtClean="0"/>
              <a:t>pheo</a:t>
            </a:r>
            <a:r>
              <a:rPr lang="en-US" dirty="0" smtClean="0"/>
              <a:t> or as adjunct to </a:t>
            </a:r>
            <a:r>
              <a:rPr lang="el-GR" dirty="0" smtClean="0"/>
              <a:t>α</a:t>
            </a:r>
            <a:r>
              <a:rPr lang="en-US" dirty="0" smtClean="0"/>
              <a:t> + </a:t>
            </a:r>
            <a:r>
              <a:rPr lang="el-GR" dirty="0" smtClean="0"/>
              <a:t>β</a:t>
            </a:r>
            <a:r>
              <a:rPr lang="en-US" dirty="0" smtClean="0"/>
              <a:t> blockade or other </a:t>
            </a:r>
            <a:r>
              <a:rPr lang="en-US" dirty="0" err="1" smtClean="0"/>
              <a:t>preop</a:t>
            </a:r>
            <a:r>
              <a:rPr lang="en-US" dirty="0" smtClean="0"/>
              <a:t> prep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Increased fluid intake	: 2-3 L</a:t>
            </a:r>
          </a:p>
          <a:p>
            <a:r>
              <a:rPr lang="en-US" dirty="0" smtClean="0"/>
              <a:t>Increase Salt intake 	: 5-10 Gm</a:t>
            </a:r>
          </a:p>
          <a:p>
            <a:r>
              <a:rPr lang="en-US" dirty="0" smtClean="0"/>
              <a:t>IV Crystalloids / Colloids</a:t>
            </a:r>
          </a:p>
          <a:p>
            <a:r>
              <a:rPr lang="en-US" dirty="0" smtClean="0"/>
              <a:t>Serial </a:t>
            </a:r>
            <a:r>
              <a:rPr lang="en-US" dirty="0" err="1" smtClean="0"/>
              <a:t>Haematocrit</a:t>
            </a:r>
            <a:r>
              <a:rPr lang="en-US" dirty="0" smtClean="0"/>
              <a:t> measurement</a:t>
            </a:r>
          </a:p>
          <a:p>
            <a:r>
              <a:rPr lang="en-US" dirty="0" smtClean="0"/>
              <a:t>5 – 10 % fall in </a:t>
            </a:r>
            <a:r>
              <a:rPr lang="en-US" dirty="0" err="1" smtClean="0"/>
              <a:t>Hct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153400" cy="4495800"/>
          </a:xfrm>
        </p:spPr>
        <p:txBody>
          <a:bodyPr/>
          <a:lstStyle/>
          <a:p>
            <a:pPr algn="just"/>
            <a:r>
              <a:rPr lang="en-US" dirty="0" smtClean="0"/>
              <a:t>CBC</a:t>
            </a:r>
          </a:p>
          <a:p>
            <a:pPr algn="just"/>
            <a:r>
              <a:rPr lang="en-US" dirty="0" smtClean="0"/>
              <a:t>Sugar, urea, </a:t>
            </a:r>
            <a:r>
              <a:rPr lang="en-US" dirty="0" err="1" smtClean="0"/>
              <a:t>creatinine</a:t>
            </a:r>
            <a:r>
              <a:rPr lang="en-US" dirty="0" smtClean="0"/>
              <a:t>, electrolytes</a:t>
            </a:r>
          </a:p>
          <a:p>
            <a:pPr algn="just"/>
            <a:r>
              <a:rPr lang="en-US" dirty="0" smtClean="0"/>
              <a:t>BT,CT,PT,INR,PTT</a:t>
            </a:r>
          </a:p>
          <a:p>
            <a:pPr algn="just"/>
            <a:r>
              <a:rPr lang="en-US" dirty="0" smtClean="0"/>
              <a:t>X-ray chest</a:t>
            </a:r>
          </a:p>
          <a:p>
            <a:pPr algn="just"/>
            <a:r>
              <a:rPr lang="en-US" dirty="0" smtClean="0"/>
              <a:t>Electrocardiogram</a:t>
            </a:r>
          </a:p>
          <a:p>
            <a:pPr algn="just"/>
            <a:r>
              <a:rPr lang="en-US" dirty="0" smtClean="0"/>
              <a:t>Echocardiogram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Premedications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Admit night before for overnight IV saline</a:t>
            </a:r>
          </a:p>
          <a:p>
            <a:pPr algn="just"/>
            <a:r>
              <a:rPr lang="en-US" dirty="0" err="1" smtClean="0"/>
              <a:t>Anxiolytic</a:t>
            </a:r>
            <a:r>
              <a:rPr lang="en-US" dirty="0" smtClean="0"/>
              <a:t> sedative- benzodiazepine helps </a:t>
            </a:r>
            <a:r>
              <a:rPr lang="en-US" dirty="0" err="1" smtClean="0"/>
              <a:t>dec</a:t>
            </a:r>
            <a:r>
              <a:rPr lang="en-US" dirty="0" smtClean="0"/>
              <a:t> </a:t>
            </a:r>
            <a:r>
              <a:rPr lang="en-US" dirty="0" err="1" smtClean="0"/>
              <a:t>catecholamines</a:t>
            </a:r>
            <a:r>
              <a:rPr lang="en-US" dirty="0" smtClean="0"/>
              <a:t> release</a:t>
            </a:r>
          </a:p>
          <a:p>
            <a:pPr algn="just"/>
            <a:r>
              <a:rPr lang="en-US" dirty="0" err="1" smtClean="0"/>
              <a:t>Opioids</a:t>
            </a:r>
            <a:r>
              <a:rPr lang="en-US" dirty="0" smtClean="0"/>
              <a:t>- morphine preferably avoided as causes histamine release; </a:t>
            </a:r>
            <a:r>
              <a:rPr lang="en-US" dirty="0" err="1" smtClean="0"/>
              <a:t>Fentanyl</a:t>
            </a:r>
            <a:r>
              <a:rPr lang="en-US" dirty="0" smtClean="0"/>
              <a:t>, </a:t>
            </a:r>
            <a:r>
              <a:rPr lang="en-US" dirty="0" err="1" smtClean="0"/>
              <a:t>sufentanyl</a:t>
            </a:r>
            <a:r>
              <a:rPr lang="en-US" dirty="0" smtClean="0"/>
              <a:t> safe</a:t>
            </a:r>
          </a:p>
          <a:p>
            <a:pPr algn="just"/>
            <a:r>
              <a:rPr lang="en-US" dirty="0" smtClean="0"/>
              <a:t>Atropine or </a:t>
            </a:r>
            <a:r>
              <a:rPr lang="en-US" dirty="0" err="1" smtClean="0"/>
              <a:t>Glyco</a:t>
            </a:r>
            <a:r>
              <a:rPr lang="en-US" dirty="0" smtClean="0"/>
              <a:t> </a:t>
            </a:r>
            <a:r>
              <a:rPr lang="en-US" dirty="0" err="1" smtClean="0"/>
              <a:t>pyrolate</a:t>
            </a:r>
            <a:r>
              <a:rPr lang="en-US" dirty="0" smtClean="0"/>
              <a:t> to be omitted- causes tachycardia</a:t>
            </a:r>
          </a:p>
          <a:p>
            <a:pPr algn="just"/>
            <a:r>
              <a:rPr lang="en-US" dirty="0" err="1" smtClean="0"/>
              <a:t>Droperidol</a:t>
            </a:r>
            <a:r>
              <a:rPr lang="en-US" dirty="0" smtClean="0"/>
              <a:t>- antiemetic, blocks alpha 2 </a:t>
            </a:r>
            <a:r>
              <a:rPr lang="en-US" dirty="0" err="1" smtClean="0"/>
              <a:t>adrenoceptor</a:t>
            </a:r>
            <a:r>
              <a:rPr lang="en-US" dirty="0" smtClean="0"/>
              <a:t> and inhibit catecholamine uptake &amp; promotes catecholamine release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8153400" cy="4495800"/>
          </a:xfrm>
        </p:spPr>
        <p:txBody>
          <a:bodyPr/>
          <a:lstStyle/>
          <a:p>
            <a:pPr algn="just"/>
            <a:r>
              <a:rPr lang="en-US" dirty="0" err="1" smtClean="0"/>
              <a:t>Neuroendocrine</a:t>
            </a:r>
            <a:r>
              <a:rPr lang="en-US" dirty="0" smtClean="0"/>
              <a:t> Tumor of the Adrenal Medulla</a:t>
            </a:r>
          </a:p>
          <a:p>
            <a:pPr algn="just"/>
            <a:r>
              <a:rPr lang="en-US" dirty="0" err="1" smtClean="0"/>
              <a:t>Chromaffin</a:t>
            </a:r>
            <a:r>
              <a:rPr lang="en-US" dirty="0" smtClean="0"/>
              <a:t> cells along the </a:t>
            </a:r>
            <a:r>
              <a:rPr lang="en-US" dirty="0" err="1" smtClean="0"/>
              <a:t>paravertebral</a:t>
            </a:r>
            <a:r>
              <a:rPr lang="en-US" dirty="0" smtClean="0"/>
              <a:t> sympathetic chain </a:t>
            </a:r>
          </a:p>
          <a:p>
            <a:pPr algn="just"/>
            <a:r>
              <a:rPr lang="en-US" dirty="0" err="1" smtClean="0"/>
              <a:t>Phaeo</a:t>
            </a:r>
            <a:r>
              <a:rPr lang="en-US" dirty="0" smtClean="0"/>
              <a:t> – dusky ., chromo – </a:t>
            </a:r>
            <a:r>
              <a:rPr lang="en-US" dirty="0" err="1" smtClean="0"/>
              <a:t>coloured</a:t>
            </a:r>
            <a:endParaRPr lang="en-US" dirty="0" smtClean="0"/>
          </a:p>
          <a:p>
            <a:pPr algn="just"/>
            <a:r>
              <a:rPr lang="en-US" dirty="0" smtClean="0"/>
              <a:t>History – Von Frankel, Pick, Roux &amp; Mayo </a:t>
            </a:r>
          </a:p>
          <a:p>
            <a:pPr algn="just"/>
            <a:r>
              <a:rPr lang="en-US" dirty="0" smtClean="0"/>
              <a:t>Secretes excessive amounts of Adrenaline, </a:t>
            </a:r>
            <a:r>
              <a:rPr lang="en-US" dirty="0" err="1" smtClean="0"/>
              <a:t>Noradrenaline</a:t>
            </a:r>
            <a:r>
              <a:rPr lang="en-US" dirty="0" smtClean="0"/>
              <a:t> &amp; Dopamine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Meds given on morning of surgery</a:t>
            </a:r>
          </a:p>
          <a:p>
            <a:pPr algn="just"/>
            <a:r>
              <a:rPr lang="en-US" dirty="0" err="1" smtClean="0"/>
              <a:t>Periop</a:t>
            </a:r>
            <a:r>
              <a:rPr lang="en-US" dirty="0" smtClean="0"/>
              <a:t> HTN :</a:t>
            </a:r>
          </a:p>
          <a:p>
            <a:pPr lvl="1" algn="just"/>
            <a:r>
              <a:rPr lang="en-US" dirty="0" smtClean="0"/>
              <a:t>IV </a:t>
            </a:r>
            <a:r>
              <a:rPr lang="en-US" dirty="0" err="1" smtClean="0"/>
              <a:t>Phentolamine</a:t>
            </a:r>
            <a:r>
              <a:rPr lang="en-US" dirty="0" smtClean="0"/>
              <a:t> (</a:t>
            </a:r>
            <a:r>
              <a:rPr lang="en-US" dirty="0" err="1" smtClean="0"/>
              <a:t>Regitine</a:t>
            </a:r>
            <a:r>
              <a:rPr lang="en-US" dirty="0" smtClean="0"/>
              <a:t>) , short acting non-selective alpha-blocker</a:t>
            </a:r>
          </a:p>
          <a:p>
            <a:pPr lvl="1" algn="just"/>
            <a:r>
              <a:rPr lang="en-US" dirty="0" smtClean="0"/>
              <a:t>IV </a:t>
            </a:r>
            <a:r>
              <a:rPr lang="en-US" dirty="0" err="1" smtClean="0"/>
              <a:t>Nitroprusside</a:t>
            </a:r>
            <a:r>
              <a:rPr lang="en-US" dirty="0" smtClean="0"/>
              <a:t> (NTP</a:t>
            </a:r>
            <a:r>
              <a:rPr lang="en-US" dirty="0" smtClean="0"/>
              <a:t>) / IV Nitroglycerine</a:t>
            </a:r>
            <a:endParaRPr lang="en-US" dirty="0" smtClean="0"/>
          </a:p>
          <a:p>
            <a:pPr lvl="1" algn="just"/>
            <a:r>
              <a:rPr lang="en-US" dirty="0" smtClean="0"/>
              <a:t>IV </a:t>
            </a:r>
            <a:r>
              <a:rPr lang="en-US" dirty="0" err="1" smtClean="0"/>
              <a:t>Esmolol</a:t>
            </a:r>
            <a:r>
              <a:rPr lang="en-US" dirty="0" smtClean="0"/>
              <a:t> </a:t>
            </a:r>
            <a:r>
              <a:rPr lang="en-US" dirty="0" smtClean="0"/>
              <a:t>/ </a:t>
            </a:r>
            <a:r>
              <a:rPr lang="en-US" dirty="0" smtClean="0"/>
              <a:t>IV </a:t>
            </a:r>
            <a:r>
              <a:rPr lang="en-US" dirty="0" err="1" smtClean="0"/>
              <a:t>Labetalol</a:t>
            </a:r>
            <a:endParaRPr lang="en-US" dirty="0" smtClean="0"/>
          </a:p>
          <a:p>
            <a:pPr lvl="1" algn="just"/>
            <a:r>
              <a:rPr lang="en-US" dirty="0" smtClean="0"/>
              <a:t>IV Magnesium </a:t>
            </a:r>
            <a:r>
              <a:rPr lang="en-US" dirty="0" err="1" smtClean="0"/>
              <a:t>Sulphate</a:t>
            </a:r>
            <a:endParaRPr lang="en-US" dirty="0" smtClean="0"/>
          </a:p>
          <a:p>
            <a:pPr algn="just"/>
            <a:r>
              <a:rPr lang="en-US" dirty="0" err="1" smtClean="0"/>
              <a:t>Periop</a:t>
            </a:r>
            <a:r>
              <a:rPr lang="en-US" dirty="0" smtClean="0"/>
              <a:t> Arrhythmia: IV </a:t>
            </a:r>
            <a:r>
              <a:rPr lang="en-US" dirty="0" err="1" smtClean="0"/>
              <a:t>Esmolol</a:t>
            </a:r>
            <a:endParaRPr lang="en-US" dirty="0" smtClean="0"/>
          </a:p>
          <a:p>
            <a:pPr algn="just"/>
            <a:r>
              <a:rPr lang="en-US" dirty="0" err="1" smtClean="0"/>
              <a:t>Inotropic</a:t>
            </a:r>
            <a:r>
              <a:rPr lang="en-US" dirty="0" smtClean="0"/>
              <a:t> Supports : </a:t>
            </a:r>
            <a:r>
              <a:rPr lang="en-US" dirty="0" err="1" smtClean="0"/>
              <a:t>Dobutamine</a:t>
            </a:r>
            <a:r>
              <a:rPr lang="en-US" dirty="0" smtClean="0"/>
              <a:t> / </a:t>
            </a:r>
            <a:r>
              <a:rPr lang="en-US" dirty="0" err="1" smtClean="0"/>
              <a:t>Milrinone</a:t>
            </a:r>
            <a:endParaRPr lang="en-US" dirty="0" smtClean="0"/>
          </a:p>
          <a:p>
            <a:pPr algn="just"/>
            <a:r>
              <a:rPr lang="en-US" dirty="0" err="1" smtClean="0"/>
              <a:t>Periop</a:t>
            </a:r>
            <a:r>
              <a:rPr lang="en-US" dirty="0" smtClean="0"/>
              <a:t> Hypotension: </a:t>
            </a:r>
            <a:endParaRPr lang="en-US" dirty="0" smtClean="0"/>
          </a:p>
          <a:p>
            <a:pPr lvl="1" algn="just"/>
            <a:r>
              <a:rPr lang="en-US" dirty="0" smtClean="0"/>
              <a:t>IV </a:t>
            </a:r>
            <a:r>
              <a:rPr lang="en-US" dirty="0" smtClean="0"/>
              <a:t>crystalloid +/- </a:t>
            </a:r>
            <a:r>
              <a:rPr lang="en-US" dirty="0" smtClean="0"/>
              <a:t>colloid</a:t>
            </a:r>
          </a:p>
          <a:p>
            <a:pPr lvl="1" algn="just"/>
            <a:r>
              <a:rPr lang="en-US" dirty="0" smtClean="0"/>
              <a:t>Dopamine / </a:t>
            </a:r>
            <a:r>
              <a:rPr lang="en-US" dirty="0" err="1" smtClean="0"/>
              <a:t>Norepinephrine</a:t>
            </a:r>
            <a:r>
              <a:rPr lang="en-US" dirty="0" smtClean="0"/>
              <a:t> / </a:t>
            </a:r>
            <a:r>
              <a:rPr lang="en-US" dirty="0" err="1" smtClean="0"/>
              <a:t>phenylephrine</a:t>
            </a:r>
            <a:endParaRPr lang="en-US" dirty="0" smtClean="0"/>
          </a:p>
          <a:p>
            <a:pPr lvl="1" algn="just"/>
            <a:r>
              <a:rPr lang="en-US" dirty="0" smtClean="0"/>
              <a:t>vasopressin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 &amp;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ECG, Saturation, NIBP, EtCO2, RR</a:t>
            </a:r>
            <a:r>
              <a:rPr lang="en-US" dirty="0" smtClean="0"/>
              <a:t>, Temp</a:t>
            </a:r>
            <a:r>
              <a:rPr lang="en-US" dirty="0" smtClean="0"/>
              <a:t>, Urine output</a:t>
            </a:r>
          </a:p>
          <a:p>
            <a:pPr algn="just"/>
            <a:r>
              <a:rPr lang="en-US" dirty="0" smtClean="0"/>
              <a:t>Arterial </a:t>
            </a:r>
            <a:r>
              <a:rPr lang="en-US" dirty="0" smtClean="0"/>
              <a:t>line</a:t>
            </a:r>
          </a:p>
          <a:p>
            <a:pPr algn="just"/>
            <a:r>
              <a:rPr lang="en-US" dirty="0" smtClean="0"/>
              <a:t>CVP</a:t>
            </a:r>
            <a:endParaRPr lang="en-US" dirty="0" smtClean="0"/>
          </a:p>
          <a:p>
            <a:pPr algn="just"/>
            <a:r>
              <a:rPr lang="en-US" dirty="0" smtClean="0"/>
              <a:t>Pulmonary Artery catheter </a:t>
            </a:r>
            <a:r>
              <a:rPr lang="en-US" dirty="0" smtClean="0"/>
              <a:t>(low EF)</a:t>
            </a:r>
          </a:p>
          <a:p>
            <a:pPr algn="just"/>
            <a:r>
              <a:rPr lang="en-US" dirty="0" smtClean="0"/>
              <a:t>TEE</a:t>
            </a:r>
          </a:p>
          <a:p>
            <a:pPr algn="just"/>
            <a:r>
              <a:rPr lang="en-US" dirty="0" smtClean="0"/>
              <a:t>2 large bore IV peripheral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err="1" smtClean="0"/>
              <a:t>Anaesthesia</a:t>
            </a:r>
            <a:r>
              <a:rPr lang="en-US" dirty="0" smtClean="0"/>
              <a:t>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General </a:t>
            </a:r>
            <a:r>
              <a:rPr lang="en-US" dirty="0" err="1" smtClean="0"/>
              <a:t>Anaesthesia</a:t>
            </a:r>
            <a:endParaRPr lang="en-US" dirty="0" smtClean="0"/>
          </a:p>
          <a:p>
            <a:pPr algn="just"/>
            <a:r>
              <a:rPr lang="en-US" dirty="0" smtClean="0"/>
              <a:t>Combined General and Regional </a:t>
            </a:r>
            <a:r>
              <a:rPr lang="en-US" dirty="0" err="1" smtClean="0"/>
              <a:t>anaesthesia</a:t>
            </a:r>
            <a:r>
              <a:rPr lang="en-US" dirty="0" smtClean="0"/>
              <a:t> –  GA + EPIDURAL preferred</a:t>
            </a:r>
          </a:p>
          <a:p>
            <a:pPr algn="just">
              <a:buNone/>
            </a:pPr>
            <a:r>
              <a:rPr lang="en-US" dirty="0" smtClean="0"/>
              <a:t>Induction</a:t>
            </a:r>
          </a:p>
          <a:p>
            <a:pPr lvl="1" algn="just"/>
            <a:r>
              <a:rPr lang="en-US" dirty="0" err="1" smtClean="0"/>
              <a:t>Thiopentone</a:t>
            </a:r>
            <a:r>
              <a:rPr lang="en-US" dirty="0" smtClean="0"/>
              <a:t> /</a:t>
            </a:r>
            <a:r>
              <a:rPr lang="en-US" dirty="0" err="1" smtClean="0"/>
              <a:t>Propofol</a:t>
            </a:r>
            <a:r>
              <a:rPr lang="en-US" dirty="0" smtClean="0"/>
              <a:t>/</a:t>
            </a:r>
            <a:r>
              <a:rPr lang="en-US" dirty="0" err="1" smtClean="0"/>
              <a:t>Etomidate</a:t>
            </a:r>
            <a:endParaRPr lang="en-US" dirty="0" smtClean="0"/>
          </a:p>
          <a:p>
            <a:pPr lvl="1" algn="just"/>
            <a:r>
              <a:rPr lang="en-US" dirty="0" smtClean="0"/>
              <a:t>BZD + </a:t>
            </a:r>
            <a:r>
              <a:rPr lang="en-US" dirty="0" err="1" smtClean="0"/>
              <a:t>Opioids</a:t>
            </a:r>
            <a:r>
              <a:rPr lang="en-US" dirty="0" smtClean="0"/>
              <a:t> + Induction agents</a:t>
            </a:r>
          </a:p>
          <a:p>
            <a:pPr algn="just">
              <a:buNone/>
            </a:pPr>
            <a:r>
              <a:rPr lang="en-US" dirty="0" err="1" smtClean="0"/>
              <a:t>Pressor</a:t>
            </a:r>
            <a:r>
              <a:rPr lang="en-US" dirty="0" smtClean="0"/>
              <a:t> response attenuation </a:t>
            </a:r>
          </a:p>
          <a:p>
            <a:pPr algn="just">
              <a:buNone/>
            </a:pPr>
            <a:r>
              <a:rPr lang="en-US" dirty="0" smtClean="0"/>
              <a:t>	 </a:t>
            </a:r>
            <a:r>
              <a:rPr lang="en-US" dirty="0" err="1" smtClean="0"/>
              <a:t>Laryngoscopy</a:t>
            </a:r>
            <a:r>
              <a:rPr lang="en-US" dirty="0" smtClean="0"/>
              <a:t> &amp; Intubation catecholamine levels increase normal 200-2000 pg/ml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phaeo</a:t>
            </a:r>
            <a:r>
              <a:rPr lang="en-US" dirty="0" smtClean="0"/>
              <a:t> 2000 – 20000 pg/ml</a:t>
            </a:r>
          </a:p>
          <a:p>
            <a:pPr lvl="1" algn="just"/>
            <a:r>
              <a:rPr lang="en-US" dirty="0" err="1" smtClean="0"/>
              <a:t>Xylocard</a:t>
            </a:r>
            <a:r>
              <a:rPr lang="en-US" dirty="0" smtClean="0"/>
              <a:t> : 1.5 mg/kg</a:t>
            </a:r>
          </a:p>
          <a:p>
            <a:pPr lvl="1" algn="just"/>
            <a:r>
              <a:rPr lang="en-US" dirty="0" err="1" smtClean="0"/>
              <a:t>Esmolol</a:t>
            </a:r>
            <a:r>
              <a:rPr lang="en-US" dirty="0" smtClean="0"/>
              <a:t> : 50-100 mcg /kg</a:t>
            </a:r>
          </a:p>
          <a:p>
            <a:pPr algn="just">
              <a:buNone/>
            </a:pPr>
            <a:r>
              <a:rPr lang="en-US" dirty="0" smtClean="0"/>
              <a:t>Neuromuscular blockers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cardiostable</a:t>
            </a:r>
            <a:r>
              <a:rPr lang="en-US" dirty="0" smtClean="0"/>
              <a:t> &amp; least histamine release</a:t>
            </a:r>
          </a:p>
          <a:p>
            <a:pPr lvl="1" algn="just"/>
            <a:r>
              <a:rPr lang="en-US" dirty="0" err="1" smtClean="0"/>
              <a:t>Vecuronium</a:t>
            </a:r>
            <a:r>
              <a:rPr lang="en-US" dirty="0" smtClean="0"/>
              <a:t> / </a:t>
            </a:r>
            <a:r>
              <a:rPr lang="en-US" dirty="0" err="1" smtClean="0"/>
              <a:t>rocuronium</a:t>
            </a:r>
            <a:r>
              <a:rPr lang="en-US" dirty="0" smtClean="0"/>
              <a:t> / </a:t>
            </a:r>
            <a:r>
              <a:rPr lang="en-US" dirty="0" err="1" smtClean="0"/>
              <a:t>cisatracurium</a:t>
            </a:r>
            <a:endParaRPr lang="en-US" dirty="0" smtClean="0"/>
          </a:p>
          <a:p>
            <a:pPr lvl="1" algn="just"/>
            <a:r>
              <a:rPr lang="en-US" dirty="0" err="1" smtClean="0"/>
              <a:t>Suxa</a:t>
            </a:r>
            <a:r>
              <a:rPr lang="en-US" dirty="0" smtClean="0"/>
              <a:t> / </a:t>
            </a:r>
            <a:r>
              <a:rPr lang="en-US" dirty="0" err="1" smtClean="0"/>
              <a:t>atra</a:t>
            </a:r>
            <a:r>
              <a:rPr lang="en-US" dirty="0" smtClean="0"/>
              <a:t> /</a:t>
            </a:r>
            <a:r>
              <a:rPr lang="en-US" dirty="0" err="1" smtClean="0"/>
              <a:t>miva</a:t>
            </a:r>
            <a:r>
              <a:rPr lang="en-US" dirty="0" smtClean="0"/>
              <a:t> – avoided</a:t>
            </a:r>
          </a:p>
          <a:p>
            <a:pPr algn="just">
              <a:buNone/>
            </a:pPr>
            <a:r>
              <a:rPr lang="en-US" dirty="0" err="1" smtClean="0"/>
              <a:t>Maintainance</a:t>
            </a:r>
            <a:r>
              <a:rPr lang="en-US" dirty="0" smtClean="0"/>
              <a:t> :</a:t>
            </a:r>
          </a:p>
          <a:p>
            <a:pPr lvl="1" algn="just"/>
            <a:r>
              <a:rPr lang="en-US" dirty="0" err="1" smtClean="0"/>
              <a:t>Isoflurane</a:t>
            </a:r>
            <a:r>
              <a:rPr lang="en-US" dirty="0" smtClean="0"/>
              <a:t> / </a:t>
            </a:r>
            <a:r>
              <a:rPr lang="en-US" dirty="0" err="1" smtClean="0"/>
              <a:t>sevoflurane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 algn="just"/>
            <a:r>
              <a:rPr lang="en-US" dirty="0" smtClean="0"/>
              <a:t>Large tumors/ increased duration of </a:t>
            </a:r>
            <a:r>
              <a:rPr lang="en-US" dirty="0" err="1" smtClean="0"/>
              <a:t>Sx</a:t>
            </a:r>
            <a:r>
              <a:rPr lang="en-US" dirty="0" smtClean="0"/>
              <a:t> / increased </a:t>
            </a:r>
            <a:r>
              <a:rPr lang="en-US" dirty="0" err="1" smtClean="0"/>
              <a:t>preop</a:t>
            </a:r>
            <a:r>
              <a:rPr lang="en-US" dirty="0" smtClean="0"/>
              <a:t> </a:t>
            </a:r>
            <a:r>
              <a:rPr lang="en-US" dirty="0" err="1" smtClean="0"/>
              <a:t>catecholamines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HTN crisis</a:t>
            </a:r>
          </a:p>
          <a:p>
            <a:pPr lvl="1" algn="just"/>
            <a:r>
              <a:rPr lang="en-US" dirty="0" err="1" smtClean="0"/>
              <a:t>Laryngoscopy</a:t>
            </a:r>
            <a:r>
              <a:rPr lang="en-US" dirty="0" smtClean="0"/>
              <a:t>, intubation, positioning, skin incision, peritoneal </a:t>
            </a:r>
            <a:r>
              <a:rPr lang="en-US" dirty="0" err="1" smtClean="0"/>
              <a:t>insufflation</a:t>
            </a:r>
            <a:r>
              <a:rPr lang="en-US" dirty="0" smtClean="0"/>
              <a:t>, surgical stimulation, tumor handling</a:t>
            </a:r>
          </a:p>
          <a:p>
            <a:pPr lvl="1" algn="just"/>
            <a:r>
              <a:rPr lang="en-US" dirty="0" smtClean="0"/>
              <a:t>IV  NTP, </a:t>
            </a:r>
            <a:r>
              <a:rPr lang="en-US" dirty="0" err="1" smtClean="0"/>
              <a:t>Phentolamine</a:t>
            </a:r>
            <a:r>
              <a:rPr lang="en-US" dirty="0" smtClean="0"/>
              <a:t>, NTG, </a:t>
            </a:r>
            <a:r>
              <a:rPr lang="en-US" dirty="0" err="1" smtClean="0"/>
              <a:t>Esmolol</a:t>
            </a:r>
            <a:r>
              <a:rPr lang="en-US" dirty="0" smtClean="0"/>
              <a:t>, </a:t>
            </a:r>
            <a:r>
              <a:rPr lang="en-US" dirty="0" err="1" smtClean="0"/>
              <a:t>nicardipine</a:t>
            </a:r>
            <a:endParaRPr lang="en-US" dirty="0" smtClean="0"/>
          </a:p>
          <a:p>
            <a:pPr lvl="1" algn="just"/>
            <a:r>
              <a:rPr lang="en-US" dirty="0" smtClean="0"/>
              <a:t>MgSO4 , 40 - 60 mg/kg bolus followed by 2gm/hr infusion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dirty="0" smtClean="0"/>
              <a:t>Sudden Hypotension</a:t>
            </a:r>
          </a:p>
          <a:p>
            <a:pPr lvl="1" algn="just"/>
            <a:r>
              <a:rPr lang="en-US" dirty="0" smtClean="0"/>
              <a:t>Ligation of the venous drainage</a:t>
            </a:r>
          </a:p>
          <a:p>
            <a:pPr lvl="1" algn="just"/>
            <a:r>
              <a:rPr lang="en-US" dirty="0" smtClean="0"/>
              <a:t>Crystalloid / colloids, CVP 12</a:t>
            </a:r>
          </a:p>
          <a:p>
            <a:pPr lvl="1" algn="just"/>
            <a:r>
              <a:rPr lang="en-US" dirty="0" smtClean="0"/>
              <a:t>Dopamine/ </a:t>
            </a:r>
            <a:r>
              <a:rPr lang="en-US" dirty="0" err="1" smtClean="0"/>
              <a:t>Noradrenaline</a:t>
            </a:r>
            <a:r>
              <a:rPr lang="en-US" dirty="0" smtClean="0"/>
              <a:t> / </a:t>
            </a:r>
            <a:r>
              <a:rPr lang="en-US" dirty="0" err="1" smtClean="0"/>
              <a:t>Phenylephrine</a:t>
            </a:r>
            <a:endParaRPr lang="en-US" dirty="0" smtClean="0"/>
          </a:p>
          <a:p>
            <a:pPr lvl="1" algn="just"/>
            <a:r>
              <a:rPr lang="en-US" dirty="0" smtClean="0"/>
              <a:t>Vasopressin / </a:t>
            </a:r>
            <a:r>
              <a:rPr lang="en-US" dirty="0" err="1" smtClean="0"/>
              <a:t>Methylene</a:t>
            </a:r>
            <a:r>
              <a:rPr lang="en-US" dirty="0" smtClean="0"/>
              <a:t> blue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Hypovolemia</a:t>
            </a:r>
            <a:endParaRPr lang="en-US" dirty="0" smtClean="0"/>
          </a:p>
          <a:p>
            <a:pPr algn="just"/>
            <a:r>
              <a:rPr lang="en-US" dirty="0" smtClean="0"/>
              <a:t>Hypertension </a:t>
            </a:r>
          </a:p>
          <a:p>
            <a:pPr algn="just"/>
            <a:r>
              <a:rPr lang="en-US" dirty="0" smtClean="0"/>
              <a:t>Hypoglycemia</a:t>
            </a:r>
          </a:p>
          <a:p>
            <a:pPr algn="just"/>
            <a:r>
              <a:rPr lang="en-US" dirty="0" err="1" smtClean="0"/>
              <a:t>Hyponatremia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Hypoadrenalism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ICU – care</a:t>
            </a:r>
          </a:p>
          <a:p>
            <a:pPr algn="just"/>
            <a:r>
              <a:rPr lang="en-US" dirty="0" err="1" smtClean="0"/>
              <a:t>Surveilance</a:t>
            </a:r>
            <a:r>
              <a:rPr lang="en-US" dirty="0" smtClean="0"/>
              <a:t> &amp; Follow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Laparoscopic </a:t>
            </a:r>
            <a:r>
              <a:rPr lang="en-US" dirty="0" err="1" smtClean="0"/>
              <a:t>Sx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Adrenal mass &lt; 6 </a:t>
            </a:r>
            <a:r>
              <a:rPr lang="en-US" dirty="0" err="1" smtClean="0"/>
              <a:t>cms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endParaRPr lang="en-US" dirty="0" smtClean="0"/>
          </a:p>
          <a:p>
            <a:r>
              <a:rPr lang="en-US" dirty="0" smtClean="0"/>
              <a:t> &lt; 100 </a:t>
            </a:r>
            <a:r>
              <a:rPr lang="en-US" dirty="0" err="1" smtClean="0"/>
              <a:t>gms</a:t>
            </a:r>
            <a:r>
              <a:rPr lang="en-US" dirty="0" smtClean="0"/>
              <a:t> weight</a:t>
            </a:r>
          </a:p>
          <a:p>
            <a:r>
              <a:rPr lang="en-US" dirty="0" smtClean="0"/>
              <a:t>Slow CO2 </a:t>
            </a:r>
            <a:r>
              <a:rPr lang="en-US" dirty="0" err="1" smtClean="0"/>
              <a:t>insufflation</a:t>
            </a:r>
            <a:endParaRPr lang="en-US" dirty="0" smtClean="0"/>
          </a:p>
          <a:p>
            <a:r>
              <a:rPr lang="en-US" dirty="0" smtClean="0"/>
              <a:t>Pressure &lt; 12 mm </a:t>
            </a:r>
            <a:r>
              <a:rPr lang="en-US" dirty="0" smtClean="0"/>
              <a:t>Hg</a:t>
            </a:r>
          </a:p>
          <a:p>
            <a:r>
              <a:rPr lang="en-US" dirty="0" smtClean="0"/>
              <a:t>Positioning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Unresectable</a:t>
            </a:r>
            <a:r>
              <a:rPr lang="en-US" dirty="0" smtClean="0"/>
              <a:t>, Malignant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α</a:t>
            </a:r>
            <a:r>
              <a:rPr lang="en-US" dirty="0" smtClean="0"/>
              <a:t>-blockade</a:t>
            </a:r>
          </a:p>
          <a:p>
            <a:pPr lvl="1" algn="just"/>
            <a:r>
              <a:rPr lang="en-US" dirty="0" smtClean="0"/>
              <a:t>Selective a1-blockers (</a:t>
            </a:r>
            <a:r>
              <a:rPr lang="en-US" dirty="0" err="1" smtClean="0"/>
              <a:t>Prazosin</a:t>
            </a:r>
            <a:r>
              <a:rPr lang="en-US" dirty="0" smtClean="0"/>
              <a:t>, </a:t>
            </a:r>
            <a:r>
              <a:rPr lang="en-US" dirty="0" err="1" smtClean="0"/>
              <a:t>Terazosin</a:t>
            </a:r>
            <a:r>
              <a:rPr lang="en-US" dirty="0" smtClean="0"/>
              <a:t>, </a:t>
            </a:r>
            <a:r>
              <a:rPr lang="en-US" dirty="0" err="1" smtClean="0"/>
              <a:t>Doxazosin</a:t>
            </a:r>
            <a:r>
              <a:rPr lang="en-US" dirty="0" smtClean="0"/>
              <a:t>) 1stline as less side-effects</a:t>
            </a:r>
          </a:p>
          <a:p>
            <a:pPr lvl="1" algn="just"/>
            <a:r>
              <a:rPr lang="en-US" dirty="0" err="1" smtClean="0"/>
              <a:t>Phenoxybenzamine</a:t>
            </a:r>
            <a:r>
              <a:rPr lang="en-US" dirty="0" smtClean="0"/>
              <a:t>: more complete alpha blockade</a:t>
            </a:r>
          </a:p>
          <a:p>
            <a:pPr algn="just"/>
            <a:r>
              <a:rPr lang="el-GR" dirty="0" smtClean="0"/>
              <a:t>Β</a:t>
            </a:r>
            <a:r>
              <a:rPr lang="en-US" dirty="0" smtClean="0"/>
              <a:t> -blocker</a:t>
            </a:r>
          </a:p>
          <a:p>
            <a:pPr algn="just"/>
            <a:r>
              <a:rPr lang="en-US" dirty="0" smtClean="0"/>
              <a:t>CCB, ACE-I, etc.</a:t>
            </a:r>
          </a:p>
          <a:p>
            <a:pPr algn="just"/>
            <a:r>
              <a:rPr lang="en-US" dirty="0" smtClean="0"/>
              <a:t>Nuclear Medicine Rx:</a:t>
            </a:r>
          </a:p>
          <a:p>
            <a:pPr lvl="1" algn="just"/>
            <a:r>
              <a:rPr lang="en-US" dirty="0" smtClean="0"/>
              <a:t>Hi dose 131I-MIBG or 111indium-octreotide depending on MIBG scan or </a:t>
            </a:r>
            <a:r>
              <a:rPr lang="en-US" dirty="0" err="1" smtClean="0"/>
              <a:t>octreoscan</a:t>
            </a:r>
            <a:r>
              <a:rPr lang="en-US" dirty="0" smtClean="0"/>
              <a:t> pick-up</a:t>
            </a:r>
          </a:p>
          <a:p>
            <a:pPr lvl="1" algn="just"/>
            <a:r>
              <a:rPr lang="en-US" dirty="0" smtClean="0"/>
              <a:t>Sensitize tumor with </a:t>
            </a:r>
            <a:r>
              <a:rPr lang="en-US" dirty="0" err="1" smtClean="0"/>
              <a:t>Carboplatin</a:t>
            </a:r>
            <a:r>
              <a:rPr lang="en-US" dirty="0" smtClean="0"/>
              <a:t> + 5-FU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Phaeochromocytoma</a:t>
            </a:r>
            <a:r>
              <a:rPr lang="en-US" dirty="0" smtClean="0"/>
              <a:t> in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Grave prognosis , mortality: maternal - 48%, fetal 55%</a:t>
            </a:r>
          </a:p>
          <a:p>
            <a:pPr algn="just"/>
            <a:r>
              <a:rPr lang="en-US" dirty="0" smtClean="0"/>
              <a:t>Diagnosis with 24h urine collections and MRI</a:t>
            </a:r>
          </a:p>
          <a:p>
            <a:pPr algn="just"/>
            <a:r>
              <a:rPr lang="en-US" dirty="0" smtClean="0"/>
              <a:t>No stimulation tests, no MIBG if pregnant</a:t>
            </a:r>
          </a:p>
          <a:p>
            <a:pPr algn="just"/>
            <a:r>
              <a:rPr lang="en-US" dirty="0" smtClean="0"/>
              <a:t>Do not Allow </a:t>
            </a:r>
            <a:r>
              <a:rPr lang="en-US" dirty="0" err="1" smtClean="0"/>
              <a:t>labour</a:t>
            </a:r>
            <a:endParaRPr lang="en-US" dirty="0" smtClean="0"/>
          </a:p>
          <a:p>
            <a:pPr algn="just"/>
            <a:r>
              <a:rPr lang="en-US" dirty="0" smtClean="0"/>
              <a:t>1st &amp; 2nd trimester (&lt; 24 weeks):</a:t>
            </a:r>
          </a:p>
          <a:p>
            <a:pPr lvl="1" algn="just"/>
            <a:r>
              <a:rPr lang="en-US" dirty="0" err="1" smtClean="0"/>
              <a:t>Phenoxybenzamine</a:t>
            </a:r>
            <a:r>
              <a:rPr lang="en-US" dirty="0" smtClean="0"/>
              <a:t> + beta blocker prep</a:t>
            </a:r>
          </a:p>
          <a:p>
            <a:pPr lvl="1" algn="just"/>
            <a:r>
              <a:rPr lang="en-US" dirty="0" err="1" smtClean="0"/>
              <a:t>Resect</a:t>
            </a:r>
            <a:r>
              <a:rPr lang="en-US" dirty="0" smtClean="0"/>
              <a:t> tumor </a:t>
            </a:r>
            <a:r>
              <a:rPr lang="en-US" dirty="0" err="1" smtClean="0"/>
              <a:t>laprascopically</a:t>
            </a:r>
            <a:r>
              <a:rPr lang="en-US" dirty="0" smtClean="0"/>
              <a:t> or open</a:t>
            </a:r>
          </a:p>
          <a:p>
            <a:pPr algn="just"/>
            <a:r>
              <a:rPr lang="en-US" dirty="0" smtClean="0"/>
              <a:t>3rd trimester:</a:t>
            </a:r>
          </a:p>
          <a:p>
            <a:pPr lvl="1" algn="just"/>
            <a:r>
              <a:rPr lang="en-US" dirty="0" err="1" smtClean="0"/>
              <a:t>Phenoxybenzamine</a:t>
            </a:r>
            <a:r>
              <a:rPr lang="en-US" dirty="0" smtClean="0"/>
              <a:t> +  </a:t>
            </a:r>
            <a:r>
              <a:rPr lang="el-GR" dirty="0" smtClean="0"/>
              <a:t>β</a:t>
            </a:r>
            <a:r>
              <a:rPr lang="en-US" dirty="0" smtClean="0"/>
              <a:t>blocker prep…..2-3 wks</a:t>
            </a:r>
          </a:p>
          <a:p>
            <a:pPr lvl="1" algn="just"/>
            <a:r>
              <a:rPr lang="en-US" dirty="0" smtClean="0"/>
              <a:t>When 37 weeks: caesarian section followed by tumor resection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Good pre op preparation</a:t>
            </a:r>
          </a:p>
          <a:p>
            <a:pPr algn="just"/>
            <a:r>
              <a:rPr lang="en-US" dirty="0" smtClean="0"/>
              <a:t>Vigilant intra op monitoring</a:t>
            </a:r>
          </a:p>
          <a:p>
            <a:pPr algn="just"/>
            <a:r>
              <a:rPr lang="en-US" dirty="0" smtClean="0"/>
              <a:t>Intense post op care</a:t>
            </a:r>
          </a:p>
          <a:p>
            <a:pPr algn="just"/>
            <a:r>
              <a:rPr lang="en-US" dirty="0" smtClean="0"/>
              <a:t>Experienced coordinated Team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sz="7200" dirty="0" smtClean="0"/>
              <a:t>THANK  YOU	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ORIGIN</a:t>
            </a:r>
            <a:endParaRPr lang="en-US" dirty="0"/>
          </a:p>
        </p:txBody>
      </p:sp>
      <p:pic>
        <p:nvPicPr>
          <p:cNvPr id="4" name="Content Placeholder 3" descr="pheochromocytoma-and-its-anaesthetic-management-4-32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5800" y="1676400"/>
            <a:ext cx="78486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Tumors  Producing  Catecholamine Excess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153400" cy="4495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Phaeochromocytoma</a:t>
            </a:r>
            <a:endParaRPr lang="en-US" dirty="0" smtClean="0"/>
          </a:p>
          <a:p>
            <a:pPr lvl="1" algn="just"/>
            <a:r>
              <a:rPr lang="en-US" dirty="0" smtClean="0"/>
              <a:t>Sporadic  ( </a:t>
            </a:r>
            <a:r>
              <a:rPr lang="en-US" dirty="0" err="1" smtClean="0"/>
              <a:t>Norepi</a:t>
            </a:r>
            <a:r>
              <a:rPr lang="en-US" dirty="0" smtClean="0"/>
              <a:t>  &gt; </a:t>
            </a:r>
            <a:r>
              <a:rPr lang="en-US" dirty="0" err="1" smtClean="0"/>
              <a:t>Epi</a:t>
            </a:r>
            <a:r>
              <a:rPr lang="en-US" dirty="0" smtClean="0"/>
              <a:t> ) </a:t>
            </a:r>
            <a:r>
              <a:rPr lang="en-US" dirty="0" err="1" smtClean="0"/>
              <a:t>vs</a:t>
            </a:r>
            <a:r>
              <a:rPr lang="en-US" dirty="0" smtClean="0"/>
              <a:t> Familial ( </a:t>
            </a:r>
            <a:r>
              <a:rPr lang="en-US" dirty="0" err="1" smtClean="0"/>
              <a:t>Epi</a:t>
            </a:r>
            <a:r>
              <a:rPr lang="en-US" dirty="0" smtClean="0"/>
              <a:t> &gt; Nor)</a:t>
            </a:r>
          </a:p>
          <a:p>
            <a:pPr lvl="1" algn="just"/>
            <a:r>
              <a:rPr lang="en-US" dirty="0" smtClean="0"/>
              <a:t>Large (more metabolite) </a:t>
            </a:r>
            <a:r>
              <a:rPr lang="en-US" dirty="0" err="1" smtClean="0"/>
              <a:t>vs</a:t>
            </a:r>
            <a:r>
              <a:rPr lang="en-US" dirty="0" smtClean="0"/>
              <a:t> Small ( more </a:t>
            </a:r>
            <a:r>
              <a:rPr lang="en-US" dirty="0" err="1" smtClean="0"/>
              <a:t>catecholamines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Paraganglioma</a:t>
            </a:r>
            <a:r>
              <a:rPr lang="en-US" dirty="0" smtClean="0"/>
              <a:t> - </a:t>
            </a:r>
            <a:r>
              <a:rPr lang="en-US" dirty="0" err="1" smtClean="0"/>
              <a:t>Norepi</a:t>
            </a:r>
            <a:r>
              <a:rPr lang="en-US" dirty="0" smtClean="0"/>
              <a:t>	</a:t>
            </a:r>
          </a:p>
          <a:p>
            <a:pPr algn="just"/>
            <a:r>
              <a:rPr lang="en-US" dirty="0" smtClean="0"/>
              <a:t>Malignant </a:t>
            </a:r>
            <a:r>
              <a:rPr lang="en-US" dirty="0" err="1" smtClean="0"/>
              <a:t>Phaeo</a:t>
            </a:r>
            <a:r>
              <a:rPr lang="en-US" dirty="0" smtClean="0"/>
              <a:t> - Dopamine, HVA</a:t>
            </a:r>
          </a:p>
          <a:p>
            <a:pPr algn="just"/>
            <a:r>
              <a:rPr lang="en-US" dirty="0" err="1" smtClean="0"/>
              <a:t>Ganglioneuroma</a:t>
            </a:r>
            <a:r>
              <a:rPr lang="en-US" dirty="0" smtClean="0"/>
              <a:t> – </a:t>
            </a:r>
            <a:r>
              <a:rPr lang="en-US" dirty="0" err="1" smtClean="0"/>
              <a:t>Norepi</a:t>
            </a:r>
            <a:endParaRPr lang="en-US" dirty="0" smtClean="0"/>
          </a:p>
          <a:p>
            <a:pPr algn="just"/>
            <a:r>
              <a:rPr lang="en-US" dirty="0" err="1" smtClean="0"/>
              <a:t>Neuroblastoma</a:t>
            </a:r>
            <a:r>
              <a:rPr lang="en-US" dirty="0" smtClean="0"/>
              <a:t> – Dopamine, HVA</a:t>
            </a:r>
          </a:p>
          <a:p>
            <a:pPr algn="just"/>
            <a:r>
              <a:rPr lang="en-US" dirty="0" err="1" smtClean="0"/>
              <a:t>Chemodectoma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Glomus</a:t>
            </a:r>
            <a:r>
              <a:rPr lang="en-US" dirty="0" smtClean="0"/>
              <a:t> </a:t>
            </a:r>
            <a:r>
              <a:rPr lang="en-US" dirty="0" err="1" smtClean="0"/>
              <a:t>jugulare</a:t>
            </a:r>
            <a:r>
              <a:rPr lang="en-US" dirty="0" smtClean="0"/>
              <a:t> - </a:t>
            </a:r>
            <a:r>
              <a:rPr lang="en-US" dirty="0" err="1" smtClean="0"/>
              <a:t>Norepi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Metabolism </a:t>
            </a:r>
            <a:endParaRPr lang="en-US" dirty="0"/>
          </a:p>
        </p:txBody>
      </p:sp>
      <p:pic>
        <p:nvPicPr>
          <p:cNvPr id="6" name="Content Placeholder 5" descr="pheochromocytoma-and-its-anaesthetic-management-9-63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828800"/>
            <a:ext cx="8153399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“RULE  OF 10 “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153400" cy="4495800"/>
          </a:xfrm>
        </p:spPr>
        <p:txBody>
          <a:bodyPr/>
          <a:lstStyle/>
          <a:p>
            <a:r>
              <a:rPr lang="en-US" dirty="0" smtClean="0"/>
              <a:t>EXTRA ADRENAL ( Close to 15 %)</a:t>
            </a:r>
          </a:p>
          <a:p>
            <a:r>
              <a:rPr lang="en-US" dirty="0" smtClean="0"/>
              <a:t>CHILDREN</a:t>
            </a:r>
          </a:p>
          <a:p>
            <a:r>
              <a:rPr lang="en-US" dirty="0" smtClean="0"/>
              <a:t>FAMILIAL ( 20%)</a:t>
            </a:r>
          </a:p>
          <a:p>
            <a:r>
              <a:rPr lang="en-US" dirty="0" smtClean="0"/>
              <a:t>BILATERAL OR MULTIPLE (Familial)</a:t>
            </a:r>
          </a:p>
          <a:p>
            <a:r>
              <a:rPr lang="en-US" dirty="0" smtClean="0"/>
              <a:t>RECUR (extra adrenal)</a:t>
            </a:r>
          </a:p>
          <a:p>
            <a:r>
              <a:rPr lang="en-US" dirty="0" smtClean="0"/>
              <a:t>MALIGNANT</a:t>
            </a:r>
          </a:p>
          <a:p>
            <a:r>
              <a:rPr lang="en-US" dirty="0" smtClean="0"/>
              <a:t>INCIDENTALOMA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Familial  </a:t>
            </a:r>
            <a:r>
              <a:rPr lang="en-US" dirty="0" err="1" smtClean="0"/>
              <a:t>Phaeochromocytoma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 MEN 2a</a:t>
            </a:r>
          </a:p>
          <a:p>
            <a:pPr lvl="1" algn="just"/>
            <a:r>
              <a:rPr lang="en-US" dirty="0" smtClean="0"/>
              <a:t>50% </a:t>
            </a:r>
            <a:r>
              <a:rPr lang="en-US" dirty="0" err="1" smtClean="0"/>
              <a:t>Pheo</a:t>
            </a:r>
            <a:r>
              <a:rPr lang="en-US" dirty="0" smtClean="0"/>
              <a:t> (usually bilateral)+ </a:t>
            </a:r>
            <a:r>
              <a:rPr lang="en-US" dirty="0" err="1" smtClean="0"/>
              <a:t>medullary</a:t>
            </a:r>
            <a:r>
              <a:rPr lang="en-US" dirty="0" smtClean="0"/>
              <a:t> Ca Thyroid +</a:t>
            </a:r>
          </a:p>
          <a:p>
            <a:pPr lvl="1" algn="just"/>
            <a:r>
              <a:rPr lang="en-US" dirty="0" smtClean="0"/>
              <a:t>hyperparathyroidism</a:t>
            </a:r>
          </a:p>
          <a:p>
            <a:pPr algn="just"/>
            <a:r>
              <a:rPr lang="en-US" dirty="0" smtClean="0"/>
              <a:t> MEN 2b</a:t>
            </a:r>
          </a:p>
          <a:p>
            <a:pPr lvl="1" algn="just"/>
            <a:r>
              <a:rPr lang="en-US" dirty="0" smtClean="0"/>
              <a:t>50% </a:t>
            </a:r>
            <a:r>
              <a:rPr lang="en-US" dirty="0" err="1" smtClean="0"/>
              <a:t>Pheo</a:t>
            </a:r>
            <a:r>
              <a:rPr lang="en-US" dirty="0" smtClean="0"/>
              <a:t> (usually </a:t>
            </a:r>
            <a:r>
              <a:rPr lang="en-US" dirty="0" err="1" smtClean="0"/>
              <a:t>bilatl</a:t>
            </a:r>
            <a:r>
              <a:rPr lang="en-US" dirty="0" smtClean="0"/>
              <a:t>) mucosal </a:t>
            </a:r>
            <a:r>
              <a:rPr lang="en-US" dirty="0" err="1" smtClean="0"/>
              <a:t>neuroma</a:t>
            </a:r>
            <a:r>
              <a:rPr lang="en-US" dirty="0" smtClean="0"/>
              <a:t>, </a:t>
            </a:r>
            <a:r>
              <a:rPr lang="en-US" dirty="0" err="1" smtClean="0"/>
              <a:t>marfanoid</a:t>
            </a:r>
            <a:r>
              <a:rPr lang="en-US" dirty="0" smtClean="0"/>
              <a:t> </a:t>
            </a:r>
            <a:r>
              <a:rPr lang="en-US" dirty="0" err="1" smtClean="0"/>
              <a:t>habitus</a:t>
            </a:r>
            <a:endParaRPr lang="en-US" dirty="0" smtClean="0"/>
          </a:p>
          <a:p>
            <a:pPr algn="just"/>
            <a:r>
              <a:rPr lang="en-US" dirty="0" smtClean="0"/>
              <a:t> Von </a:t>
            </a:r>
            <a:r>
              <a:rPr lang="en-US" dirty="0" err="1" smtClean="0"/>
              <a:t>Hippel</a:t>
            </a:r>
            <a:r>
              <a:rPr lang="en-US" dirty="0" smtClean="0"/>
              <a:t>-Landau</a:t>
            </a:r>
          </a:p>
          <a:p>
            <a:pPr lvl="1" algn="just"/>
            <a:r>
              <a:rPr lang="en-US" dirty="0" smtClean="0"/>
              <a:t>50% </a:t>
            </a:r>
            <a:r>
              <a:rPr lang="en-US" dirty="0" err="1" smtClean="0"/>
              <a:t>Pheo</a:t>
            </a:r>
            <a:r>
              <a:rPr lang="en-US" dirty="0" smtClean="0"/>
              <a:t> (usually </a:t>
            </a:r>
            <a:r>
              <a:rPr lang="en-US" dirty="0" err="1" smtClean="0"/>
              <a:t>bilat</a:t>
            </a:r>
            <a:r>
              <a:rPr lang="en-US" dirty="0" smtClean="0"/>
              <a:t>), retinoblastoma, </a:t>
            </a:r>
            <a:r>
              <a:rPr lang="en-US" dirty="0" err="1" smtClean="0"/>
              <a:t>cerebellar</a:t>
            </a:r>
            <a:r>
              <a:rPr lang="en-US" dirty="0" smtClean="0"/>
              <a:t> </a:t>
            </a:r>
            <a:r>
              <a:rPr lang="en-US" dirty="0" err="1" smtClean="0"/>
              <a:t>hemangioma</a:t>
            </a:r>
            <a:r>
              <a:rPr lang="en-US" dirty="0" smtClean="0"/>
              <a:t>, </a:t>
            </a:r>
            <a:r>
              <a:rPr lang="en-US" dirty="0" err="1" smtClean="0"/>
              <a:t>nephroma</a:t>
            </a:r>
            <a:r>
              <a:rPr lang="en-US" dirty="0" smtClean="0"/>
              <a:t>, renal/pancreas cysts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Familial  </a:t>
            </a:r>
            <a:r>
              <a:rPr lang="en-US" dirty="0" err="1" smtClean="0"/>
              <a:t>Phaeochromocytoma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NF1 (Von Recklinghausen's)</a:t>
            </a:r>
          </a:p>
          <a:p>
            <a:pPr lvl="1" algn="just"/>
            <a:r>
              <a:rPr lang="en-US" dirty="0" smtClean="0"/>
              <a:t> 2% </a:t>
            </a:r>
            <a:r>
              <a:rPr lang="en-US" dirty="0" err="1" smtClean="0"/>
              <a:t>Pheo</a:t>
            </a:r>
            <a:r>
              <a:rPr lang="en-US" dirty="0" smtClean="0"/>
              <a:t> (50% if NF-1 and HTN)</a:t>
            </a:r>
          </a:p>
          <a:p>
            <a:pPr lvl="1" algn="just"/>
            <a:r>
              <a:rPr lang="fr-FR" dirty="0" smtClean="0"/>
              <a:t> Café-au-lait spots, </a:t>
            </a:r>
            <a:r>
              <a:rPr lang="fr-FR" dirty="0" err="1" smtClean="0"/>
              <a:t>neurofibroma</a:t>
            </a:r>
            <a:r>
              <a:rPr lang="fr-FR" dirty="0" smtClean="0"/>
              <a:t>, </a:t>
            </a:r>
            <a:r>
              <a:rPr lang="fr-FR" dirty="0" err="1" smtClean="0"/>
              <a:t>optic</a:t>
            </a:r>
            <a:r>
              <a:rPr lang="fr-FR" dirty="0" smtClean="0"/>
              <a:t> </a:t>
            </a:r>
            <a:r>
              <a:rPr lang="fr-FR" dirty="0" err="1" smtClean="0"/>
              <a:t>glioma</a:t>
            </a:r>
            <a:endParaRPr lang="fr-FR" dirty="0" smtClean="0"/>
          </a:p>
          <a:p>
            <a:pPr algn="just"/>
            <a:r>
              <a:rPr lang="en-US" dirty="0" smtClean="0"/>
              <a:t>Familial </a:t>
            </a:r>
            <a:r>
              <a:rPr lang="en-US" dirty="0" err="1" smtClean="0"/>
              <a:t>paraganglioma</a:t>
            </a:r>
            <a:endParaRPr lang="en-US" dirty="0" smtClean="0"/>
          </a:p>
          <a:p>
            <a:pPr algn="just"/>
            <a:r>
              <a:rPr lang="en-US" dirty="0" smtClean="0"/>
              <a:t>Familial </a:t>
            </a:r>
            <a:r>
              <a:rPr lang="en-US" dirty="0" err="1" smtClean="0"/>
              <a:t>pheo</a:t>
            </a:r>
            <a:r>
              <a:rPr lang="en-US" dirty="0" smtClean="0"/>
              <a:t> &amp; islet cell tumor</a:t>
            </a:r>
          </a:p>
          <a:p>
            <a:pPr algn="just"/>
            <a:r>
              <a:rPr lang="en-US" dirty="0" smtClean="0"/>
              <a:t>Others:</a:t>
            </a:r>
          </a:p>
          <a:p>
            <a:pPr lvl="1" algn="just"/>
            <a:r>
              <a:rPr lang="en-US" dirty="0" smtClean="0"/>
              <a:t>1. Tuberous sclerosis,</a:t>
            </a:r>
          </a:p>
          <a:p>
            <a:pPr lvl="1" algn="just"/>
            <a:r>
              <a:rPr lang="en-US" dirty="0" smtClean="0"/>
              <a:t>2. </a:t>
            </a:r>
            <a:r>
              <a:rPr lang="en-US" dirty="0" err="1" smtClean="0"/>
              <a:t>Sturge</a:t>
            </a:r>
            <a:r>
              <a:rPr lang="en-US" dirty="0" smtClean="0"/>
              <a:t>-Weber,</a:t>
            </a:r>
          </a:p>
          <a:p>
            <a:pPr lvl="1" algn="just"/>
            <a:r>
              <a:rPr lang="en-US" dirty="0" smtClean="0"/>
              <a:t>3. Ataxia-</a:t>
            </a:r>
            <a:r>
              <a:rPr lang="en-US" dirty="0" err="1" smtClean="0"/>
              <a:t>telangectgasia</a:t>
            </a:r>
            <a:r>
              <a:rPr lang="en-US" dirty="0" smtClean="0"/>
              <a:t>,</a:t>
            </a:r>
          </a:p>
          <a:p>
            <a:pPr lvl="1" algn="just"/>
            <a:r>
              <a:rPr lang="en-US" dirty="0" smtClean="0"/>
              <a:t>4. Carney’s Triad (</a:t>
            </a:r>
            <a:r>
              <a:rPr lang="en-US" dirty="0" err="1" smtClean="0"/>
              <a:t>Pheo</a:t>
            </a:r>
            <a:r>
              <a:rPr lang="en-US" dirty="0" smtClean="0"/>
              <a:t>, Gastric </a:t>
            </a:r>
            <a:r>
              <a:rPr lang="en-US" dirty="0" err="1" smtClean="0"/>
              <a:t>Leiomyoma</a:t>
            </a:r>
            <a:r>
              <a:rPr lang="en-US" dirty="0" smtClean="0"/>
              <a:t>, </a:t>
            </a:r>
            <a:r>
              <a:rPr lang="en-US" dirty="0" err="1" smtClean="0"/>
              <a:t>Pulm</a:t>
            </a:r>
            <a:r>
              <a:rPr lang="en-US" dirty="0" smtClean="0"/>
              <a:t> </a:t>
            </a:r>
            <a:r>
              <a:rPr lang="en-US" dirty="0" err="1" smtClean="0"/>
              <a:t>chondroma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2754</TotalTime>
  <Words>1582</Words>
  <Application>Microsoft Office PowerPoint</Application>
  <PresentationFormat>On-screen Show (4:3)</PresentationFormat>
  <Paragraphs>304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Median</vt:lpstr>
      <vt:lpstr>PHAEOCHROMOCYTOMA ANAESTHETIC  ISSUES AND MANAGEMENT</vt:lpstr>
      <vt:lpstr>Objectives </vt:lpstr>
      <vt:lpstr>Introduction </vt:lpstr>
      <vt:lpstr>ORIGIN</vt:lpstr>
      <vt:lpstr>Tumors  Producing  Catecholamine Excess</vt:lpstr>
      <vt:lpstr>Metabolism </vt:lpstr>
      <vt:lpstr>“RULE  OF 10 “</vt:lpstr>
      <vt:lpstr>Familial  Phaeochromocytoma </vt:lpstr>
      <vt:lpstr>Familial  Phaeochromocytoma </vt:lpstr>
      <vt:lpstr>Clinical Presentation</vt:lpstr>
      <vt:lpstr>CVS Effects</vt:lpstr>
      <vt:lpstr>CNS Effects</vt:lpstr>
      <vt:lpstr>Metabolic effects</vt:lpstr>
      <vt:lpstr>Diagnosis </vt:lpstr>
      <vt:lpstr>Biochemical Tests : Summary</vt:lpstr>
      <vt:lpstr>Slide 16</vt:lpstr>
      <vt:lpstr>MIBG  - SCAN</vt:lpstr>
      <vt:lpstr>Suppression / Stimulation tests</vt:lpstr>
      <vt:lpstr>Anaesthetic Management</vt:lpstr>
      <vt:lpstr>Anaesthetic Consideration</vt:lpstr>
      <vt:lpstr>Preparation Regimes</vt:lpstr>
      <vt:lpstr>Phenoxybenzamine </vt:lpstr>
      <vt:lpstr>Beta Blockers</vt:lpstr>
      <vt:lpstr>Alpha Blockers</vt:lpstr>
      <vt:lpstr>CCB</vt:lpstr>
      <vt:lpstr>Metyrosine </vt:lpstr>
      <vt:lpstr>Volume Expansion</vt:lpstr>
      <vt:lpstr>Investigations </vt:lpstr>
      <vt:lpstr>Premedications </vt:lpstr>
      <vt:lpstr>Check  Availability</vt:lpstr>
      <vt:lpstr>Monitors &amp; Lines</vt:lpstr>
      <vt:lpstr>Anaesthesia Technique</vt:lpstr>
      <vt:lpstr>Problems </vt:lpstr>
      <vt:lpstr>Post OP</vt:lpstr>
      <vt:lpstr>Laparoscopic Sx</vt:lpstr>
      <vt:lpstr>Unresectable, Malignant</vt:lpstr>
      <vt:lpstr>Phaeochromocytoma in Pregnancy</vt:lpstr>
      <vt:lpstr>Conclusion </vt:lpstr>
      <vt:lpstr>Slide 39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Sathyan</dc:creator>
  <cp:lastModifiedBy>Sathyan</cp:lastModifiedBy>
  <cp:revision>217</cp:revision>
  <dcterms:created xsi:type="dcterms:W3CDTF">2006-08-16T00:00:00Z</dcterms:created>
  <dcterms:modified xsi:type="dcterms:W3CDTF">2020-02-22T17:39:31Z</dcterms:modified>
</cp:coreProperties>
</file>